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3"/>
  </p:notesMasterIdLst>
  <p:sldIdLst>
    <p:sldId id="256" r:id="rId2"/>
    <p:sldId id="257" r:id="rId3"/>
    <p:sldId id="260" r:id="rId4"/>
    <p:sldId id="278" r:id="rId5"/>
    <p:sldId id="259" r:id="rId6"/>
    <p:sldId id="275" r:id="rId7"/>
    <p:sldId id="276" r:id="rId8"/>
    <p:sldId id="277" r:id="rId9"/>
    <p:sldId id="279" r:id="rId10"/>
    <p:sldId id="280" r:id="rId11"/>
    <p:sldId id="27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8"/>
    <p:restoredTop sz="94563"/>
  </p:normalViewPr>
  <p:slideViewPr>
    <p:cSldViewPr snapToGrid="0">
      <p:cViewPr varScale="1">
        <p:scale>
          <a:sx n="78" d="100"/>
          <a:sy n="78" d="100"/>
        </p:scale>
        <p:origin x="11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B1C03-E526-5745-BADF-7E1DCA6D00E1}" type="datetimeFigureOut">
              <a:rPr lang="en-AE" smtClean="0"/>
              <a:t>08/12/2024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A7AB0-E9A8-CA4D-9609-A2AD60306BFD}" type="slidenum">
              <a:rPr lang="en-AE" smtClean="0"/>
              <a:t>‹#›</a:t>
            </a:fld>
            <a:endParaRPr lang="en-AE"/>
          </a:p>
        </p:txBody>
      </p:sp>
    </p:spTree>
    <p:extLst>
      <p:ext uri="{BB962C8B-B14F-4D97-AF65-F5344CB8AC3E}">
        <p14:creationId xmlns:p14="http://schemas.microsoft.com/office/powerpoint/2010/main" val="382222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FF6A7AB0-E9A8-CA4D-9609-A2AD60306BFD}" type="slidenum">
              <a:rPr lang="en-AE" smtClean="0"/>
              <a:t>9</a:t>
            </a:fld>
            <a:endParaRPr lang="en-AE"/>
          </a:p>
        </p:txBody>
      </p:sp>
    </p:spTree>
    <p:extLst>
      <p:ext uri="{BB962C8B-B14F-4D97-AF65-F5344CB8AC3E}">
        <p14:creationId xmlns:p14="http://schemas.microsoft.com/office/powerpoint/2010/main" val="101037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BAD2E-A94A-1E71-C928-D98C373546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A1C56-63D4-FA78-75D6-8E083D1CB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2A016-6B62-8229-366E-A7B31A73D88C}"/>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A16BB5D1-16F2-951A-CD31-ED1DCFD2DC87}"/>
              </a:ext>
            </a:extLst>
          </p:cNvPr>
          <p:cNvSpPr>
            <a:spLocks noGrp="1"/>
          </p:cNvSpPr>
          <p:nvPr>
            <p:ph type="sldNum" sz="quarter" idx="5"/>
          </p:nvPr>
        </p:nvSpPr>
        <p:spPr/>
        <p:txBody>
          <a:bodyPr/>
          <a:lstStyle/>
          <a:p>
            <a:fld id="{FF6A7AB0-E9A8-CA4D-9609-A2AD60306BFD}" type="slidenum">
              <a:rPr lang="en-AE" smtClean="0"/>
              <a:t>10</a:t>
            </a:fld>
            <a:endParaRPr lang="en-AE"/>
          </a:p>
        </p:txBody>
      </p:sp>
    </p:spTree>
    <p:extLst>
      <p:ext uri="{BB962C8B-B14F-4D97-AF65-F5344CB8AC3E}">
        <p14:creationId xmlns:p14="http://schemas.microsoft.com/office/powerpoint/2010/main" val="25030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12/8/2024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678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12/8/2024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52806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12/8/2024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9017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12/8/2024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91784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12/8/2024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956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12/8/2024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99158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12/8/2024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17001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12/8/2024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2129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12/8/2024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946362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12/8/2024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61436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12/8/2024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45906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12/8/2024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98123385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recycling-environment-green-recycle-160925/"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sitpor.org/2016/07/phasetransition0/alla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ynextmove.org/profile/summary/15-1241.00"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recycling-ecology-environmental-24129/"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awpixel.com/search/ship%20illustration"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sitpor.org/2016/07/phasetransition0/alla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 name="Group 4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2" name="Freeform: Shape 4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3" name="Freeform: Shape 4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Freeform: Shape 4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53"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4"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5"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6"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7"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8"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60" name="Rectangle 5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6EB5048-92F6-40D9-0545-C896F763C73B}"/>
              </a:ext>
            </a:extLst>
          </p:cNvPr>
          <p:cNvSpPr>
            <a:spLocks noGrp="1"/>
          </p:cNvSpPr>
          <p:nvPr>
            <p:ph type="ctrTitle"/>
          </p:nvPr>
        </p:nvSpPr>
        <p:spPr>
          <a:xfrm>
            <a:off x="409115" y="797197"/>
            <a:ext cx="5486736" cy="1455091"/>
          </a:xfrm>
        </p:spPr>
        <p:txBody>
          <a:bodyPr vert="horz" lIns="91440" tIns="45720" rIns="91440" bIns="45720" rtlCol="0" anchor="b">
            <a:normAutofit/>
          </a:bodyPr>
          <a:lstStyle/>
          <a:p>
            <a:pPr>
              <a:lnSpc>
                <a:spcPct val="90000"/>
              </a:lnSpc>
            </a:pPr>
            <a:r>
              <a:rPr lang="en-US" sz="3300" dirty="0"/>
              <a:t>THE RECYCLING AND UPCYCLING PLATFORM</a:t>
            </a:r>
          </a:p>
        </p:txBody>
      </p:sp>
      <p:sp>
        <p:nvSpPr>
          <p:cNvPr id="62" name="Freeform: Shape 6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Subtitle 2">
            <a:extLst>
              <a:ext uri="{FF2B5EF4-FFF2-40B4-BE49-F238E27FC236}">
                <a16:creationId xmlns:a16="http://schemas.microsoft.com/office/drawing/2014/main" id="{9AEBD570-6510-C28C-5E0E-6013FD5745AA}"/>
              </a:ext>
            </a:extLst>
          </p:cNvPr>
          <p:cNvSpPr>
            <a:spLocks noGrp="1"/>
          </p:cNvSpPr>
          <p:nvPr>
            <p:ph type="subTitle" idx="1"/>
          </p:nvPr>
        </p:nvSpPr>
        <p:spPr>
          <a:xfrm>
            <a:off x="525717" y="2796427"/>
            <a:ext cx="4950173" cy="3274503"/>
          </a:xfrm>
        </p:spPr>
        <p:txBody>
          <a:bodyPr vert="horz" lIns="91440" tIns="45720" rIns="91440" bIns="45720" rtlCol="0">
            <a:normAutofit/>
          </a:bodyPr>
          <a:lstStyle/>
          <a:p>
            <a:r>
              <a:rPr lang="en-US" i="1" dirty="0"/>
              <a:t>Presented by:</a:t>
            </a:r>
          </a:p>
          <a:p>
            <a:r>
              <a:rPr lang="en-US" dirty="0" err="1"/>
              <a:t>Manikhandan</a:t>
            </a:r>
            <a:r>
              <a:rPr lang="en-US" dirty="0"/>
              <a:t> </a:t>
            </a:r>
            <a:r>
              <a:rPr lang="en-US" dirty="0" err="1"/>
              <a:t>Senthilvelu</a:t>
            </a:r>
            <a:r>
              <a:rPr lang="en-US" dirty="0"/>
              <a:t>: (002816327)</a:t>
            </a:r>
          </a:p>
          <a:p>
            <a:r>
              <a:rPr lang="en-US" i="1" dirty="0" err="1"/>
              <a:t>Neelabh</a:t>
            </a:r>
            <a:r>
              <a:rPr lang="en-US" i="1" dirty="0"/>
              <a:t> Bhardwaj (002619066)</a:t>
            </a:r>
          </a:p>
          <a:p>
            <a:r>
              <a:rPr lang="en-US" i="1" dirty="0"/>
              <a:t>Shreyas </a:t>
            </a:r>
            <a:r>
              <a:rPr lang="en-US" i="1" dirty="0" err="1"/>
              <a:t>Purkar</a:t>
            </a:r>
            <a:r>
              <a:rPr lang="en-US" i="1" dirty="0"/>
              <a:t> (002325982)</a:t>
            </a:r>
          </a:p>
          <a:p>
            <a:endParaRPr lang="en-US" dirty="0"/>
          </a:p>
        </p:txBody>
      </p:sp>
      <p:sp>
        <p:nvSpPr>
          <p:cNvPr id="72" name="Freeform: Shape 71">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4" name="Group 73">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5" name="Freeform: Shape 74">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6" name="Freeform: Shape 75">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Freeform: Shape 76">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31CFB541-E7FB-4CDC-C2F6-12549F3BDE5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91008" y="713037"/>
            <a:ext cx="5280185" cy="4572000"/>
          </a:xfrm>
          <a:prstGeom prst="rect">
            <a:avLst/>
          </a:prstGeom>
        </p:spPr>
      </p:pic>
    </p:spTree>
    <p:extLst>
      <p:ext uri="{BB962C8B-B14F-4D97-AF65-F5344CB8AC3E}">
        <p14:creationId xmlns:p14="http://schemas.microsoft.com/office/powerpoint/2010/main" val="1634966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FEEFDE7-E493-43C5-6CC8-110FED0D7023}"/>
            </a:ext>
          </a:extLst>
        </p:cNvPr>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0FFAABC0-9812-7052-C980-696045038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A842F43-BBE1-F921-2FA2-BAF8E71E1745}"/>
              </a:ext>
            </a:extLst>
          </p:cNvPr>
          <p:cNvSpPr>
            <a:spLocks noGrp="1"/>
          </p:cNvSpPr>
          <p:nvPr>
            <p:ph type="title"/>
          </p:nvPr>
        </p:nvSpPr>
        <p:spPr>
          <a:xfrm>
            <a:off x="436840" y="1292198"/>
            <a:ext cx="5565624" cy="559012"/>
          </a:xfrm>
        </p:spPr>
        <p:txBody>
          <a:bodyPr vert="horz" lIns="91440" tIns="45720" rIns="91440" bIns="45720" rtlCol="0" anchor="b">
            <a:noAutofit/>
          </a:bodyPr>
          <a:lstStyle/>
          <a:p>
            <a:pPr>
              <a:lnSpc>
                <a:spcPct val="90000"/>
              </a:lnSpc>
            </a:pPr>
            <a:r>
              <a:rPr lang="en-US" sz="2500" b="1" i="0" dirty="0"/>
              <a:t>DESIGN AND IMPLEMENTATION TECHNIQUES</a:t>
            </a:r>
          </a:p>
        </p:txBody>
      </p:sp>
      <p:sp>
        <p:nvSpPr>
          <p:cNvPr id="115" name="Freeform: Shape 15">
            <a:extLst>
              <a:ext uri="{FF2B5EF4-FFF2-40B4-BE49-F238E27FC236}">
                <a16:creationId xmlns:a16="http://schemas.microsoft.com/office/drawing/2014/main" id="{22F75C32-5ED8-AC76-3BBF-643E9977F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6" name="Graphic 78">
            <a:extLst>
              <a:ext uri="{FF2B5EF4-FFF2-40B4-BE49-F238E27FC236}">
                <a16:creationId xmlns:a16="http://schemas.microsoft.com/office/drawing/2014/main" id="{B4A83611-CC1C-E8EC-999E-9612565983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17" name="Graphic 78">
              <a:extLst>
                <a:ext uri="{FF2B5EF4-FFF2-40B4-BE49-F238E27FC236}">
                  <a16:creationId xmlns:a16="http://schemas.microsoft.com/office/drawing/2014/main" id="{FF418A82-946D-6CD7-6CDE-04D0245539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587A485B-1948-DFAD-F05F-44DD43A834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8" name="Graphic 78">
                <a:extLst>
                  <a:ext uri="{FF2B5EF4-FFF2-40B4-BE49-F238E27FC236}">
                    <a16:creationId xmlns:a16="http://schemas.microsoft.com/office/drawing/2014/main" id="{19F2F515-8F3D-0A7A-2199-8DBF198D1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9" name="Graphic 78">
                <a:extLst>
                  <a:ext uri="{FF2B5EF4-FFF2-40B4-BE49-F238E27FC236}">
                    <a16:creationId xmlns:a16="http://schemas.microsoft.com/office/drawing/2014/main" id="{FF4CA430-22AE-5048-BF60-70AACB4EA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0" name="Graphic 78">
                <a:extLst>
                  <a:ext uri="{FF2B5EF4-FFF2-40B4-BE49-F238E27FC236}">
                    <a16:creationId xmlns:a16="http://schemas.microsoft.com/office/drawing/2014/main" id="{1D9FE066-D10A-FA31-5537-DAD00D195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142A3ECB-D0CA-727C-E45A-18BF8F266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TextBox 6">
            <a:extLst>
              <a:ext uri="{FF2B5EF4-FFF2-40B4-BE49-F238E27FC236}">
                <a16:creationId xmlns:a16="http://schemas.microsoft.com/office/drawing/2014/main" id="{9E92FD7B-42F8-931D-7917-BBBB92F8BF38}"/>
              </a:ext>
            </a:extLst>
          </p:cNvPr>
          <p:cNvSpPr txBox="1"/>
          <p:nvPr/>
        </p:nvSpPr>
        <p:spPr>
          <a:xfrm>
            <a:off x="488106" y="2796428"/>
            <a:ext cx="3655139" cy="433497"/>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000" dirty="0"/>
              <a:t>  </a:t>
            </a:r>
            <a:endParaRPr lang="en-US" sz="2000" b="1" dirty="0"/>
          </a:p>
        </p:txBody>
      </p:sp>
      <p:sp>
        <p:nvSpPr>
          <p:cNvPr id="26" name="Freeform: Shape 25">
            <a:extLst>
              <a:ext uri="{FF2B5EF4-FFF2-40B4-BE49-F238E27FC236}">
                <a16:creationId xmlns:a16="http://schemas.microsoft.com/office/drawing/2014/main" id="{1C04D759-C642-D1DB-4D4E-411366D8B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1" name="Group 120">
            <a:extLst>
              <a:ext uri="{FF2B5EF4-FFF2-40B4-BE49-F238E27FC236}">
                <a16:creationId xmlns:a16="http://schemas.microsoft.com/office/drawing/2014/main" id="{C1622108-155D-F347-65FB-42E1CAD2A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 name="Freeform: Shape 28">
              <a:extLst>
                <a:ext uri="{FF2B5EF4-FFF2-40B4-BE49-F238E27FC236}">
                  <a16:creationId xmlns:a16="http://schemas.microsoft.com/office/drawing/2014/main" id="{C29237B6-5B77-249B-1AAB-DEE6FA80A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2" name="Freeform: Shape 29">
              <a:extLst>
                <a:ext uri="{FF2B5EF4-FFF2-40B4-BE49-F238E27FC236}">
                  <a16:creationId xmlns:a16="http://schemas.microsoft.com/office/drawing/2014/main" id="{521D957F-B77D-FF39-706F-90861F210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3" name="Freeform: Shape 30">
              <a:extLst>
                <a:ext uri="{FF2B5EF4-FFF2-40B4-BE49-F238E27FC236}">
                  <a16:creationId xmlns:a16="http://schemas.microsoft.com/office/drawing/2014/main" id="{72D7E239-A7B0-D4D5-1C8C-62111BA44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4" name="Graphic 12">
              <a:extLst>
                <a:ext uri="{FF2B5EF4-FFF2-40B4-BE49-F238E27FC236}">
                  <a16:creationId xmlns:a16="http://schemas.microsoft.com/office/drawing/2014/main" id="{5E5B235A-0C0D-396C-7BEF-B436669E4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5" name="Graphic 15">
              <a:extLst>
                <a:ext uri="{FF2B5EF4-FFF2-40B4-BE49-F238E27FC236}">
                  <a16:creationId xmlns:a16="http://schemas.microsoft.com/office/drawing/2014/main" id="{8959C777-5612-86DA-D27F-E03000AF0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5001014C-0E9B-D8BC-AE90-4CCFC69DF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6" name="Freeform: Shape 34">
              <a:extLst>
                <a:ext uri="{FF2B5EF4-FFF2-40B4-BE49-F238E27FC236}">
                  <a16:creationId xmlns:a16="http://schemas.microsoft.com/office/drawing/2014/main" id="{CB399B07-81C6-69AE-15DB-7BC6696E4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network of people connected to each other&#10;&#10;Description automatically generated">
            <a:extLst>
              <a:ext uri="{FF2B5EF4-FFF2-40B4-BE49-F238E27FC236}">
                <a16:creationId xmlns:a16="http://schemas.microsoft.com/office/drawing/2014/main" id="{068706A1-E1D5-2EA5-7BD0-EC00862396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65804" y="1340550"/>
            <a:ext cx="5848544" cy="3861174"/>
          </a:xfrm>
          <a:prstGeom prst="rect">
            <a:avLst/>
          </a:prstGeom>
        </p:spPr>
      </p:pic>
      <p:sp>
        <p:nvSpPr>
          <p:cNvPr id="11" name="TextBox 10">
            <a:extLst>
              <a:ext uri="{FF2B5EF4-FFF2-40B4-BE49-F238E27FC236}">
                <a16:creationId xmlns:a16="http://schemas.microsoft.com/office/drawing/2014/main" id="{A0029F91-F628-3E2A-4B64-A308BC96E468}"/>
              </a:ext>
            </a:extLst>
          </p:cNvPr>
          <p:cNvSpPr txBox="1"/>
          <p:nvPr/>
        </p:nvSpPr>
        <p:spPr>
          <a:xfrm>
            <a:off x="290744" y="2703480"/>
            <a:ext cx="5659376" cy="2677656"/>
          </a:xfrm>
          <a:prstGeom prst="rect">
            <a:avLst/>
          </a:prstGeom>
          <a:noFill/>
        </p:spPr>
        <p:txBody>
          <a:bodyPr wrap="square">
            <a:spAutoFit/>
          </a:bodyPr>
          <a:lstStyle/>
          <a:p>
            <a:r>
              <a:rPr lang="en-US" sz="1200" b="1" dirty="0"/>
              <a:t>Backend with Java</a:t>
            </a:r>
            <a:r>
              <a:rPr lang="en-US" sz="1200" dirty="0"/>
              <a:t>: Uses Object-Oriented Programming and database utility for streamlined database interactions.</a:t>
            </a:r>
            <a:br>
              <a:rPr lang="en-US" sz="1200" dirty="0"/>
            </a:br>
            <a:br>
              <a:rPr lang="en-US" sz="1200" dirty="0"/>
            </a:br>
            <a:r>
              <a:rPr lang="en-US" sz="1200" b="1" dirty="0"/>
              <a:t>Database Management</a:t>
            </a:r>
            <a:r>
              <a:rPr lang="en-US" sz="1200" dirty="0"/>
              <a:t>: DB4O is used for object storage; item statuses (Classified, Processed) are tracked.</a:t>
            </a:r>
            <a:br>
              <a:rPr lang="en-US" sz="1200" dirty="0"/>
            </a:br>
            <a:br>
              <a:rPr lang="en-US" sz="1200" dirty="0"/>
            </a:br>
            <a:r>
              <a:rPr lang="en-US" sz="1200" b="1" dirty="0"/>
              <a:t>Status-Based Workflows</a:t>
            </a:r>
            <a:r>
              <a:rPr lang="en-US" sz="1200" dirty="0"/>
              <a:t>: Ensures seamless transitions in item lifecycles using status updates.</a:t>
            </a:r>
            <a:br>
              <a:rPr lang="en-US" sz="1200" dirty="0"/>
            </a:br>
            <a:br>
              <a:rPr lang="en-US" sz="1200" dirty="0"/>
            </a:br>
            <a:r>
              <a:rPr lang="en-US" sz="1200" b="1" dirty="0"/>
              <a:t>Reporting and Analytics</a:t>
            </a:r>
            <a:r>
              <a:rPr lang="en-US" sz="1200" dirty="0"/>
              <a:t>: Generate Environmental Impact Analysis Reports for donor transparency.</a:t>
            </a:r>
            <a:br>
              <a:rPr lang="en-US" sz="1200" dirty="0"/>
            </a:br>
            <a:br>
              <a:rPr lang="en-US" sz="1200" dirty="0"/>
            </a:br>
            <a:r>
              <a:rPr lang="en-US" sz="1200" b="1" dirty="0"/>
              <a:t>Error Handling</a:t>
            </a:r>
            <a:r>
              <a:rPr lang="en-US" sz="1200" dirty="0"/>
              <a:t>: Robust error-handling and logging mechanisms ensure system reliability</a:t>
            </a:r>
          </a:p>
        </p:txBody>
      </p:sp>
    </p:spTree>
    <p:extLst>
      <p:ext uri="{BB962C8B-B14F-4D97-AF65-F5344CB8AC3E}">
        <p14:creationId xmlns:p14="http://schemas.microsoft.com/office/powerpoint/2010/main" val="420076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 name="Freeform: Shape 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 name="Freeform: Shape 1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8" name="Rectangle 2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Freeform: Shape 29">
            <a:extLst>
              <a:ext uri="{FF2B5EF4-FFF2-40B4-BE49-F238E27FC236}">
                <a16:creationId xmlns:a16="http://schemas.microsoft.com/office/drawing/2014/main" id="{D1DEB8A1-0BB8-48FD-8739-36D42B5F2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5620" y="-21648"/>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64000" y="3267662"/>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8E888BFA-FA2E-44AF-9D7B-16D609CD4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52911"/>
            <a:ext cx="4238069" cy="400509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03D02F-29EE-745E-BC14-50F565FFD89C}"/>
              </a:ext>
            </a:extLst>
          </p:cNvPr>
          <p:cNvSpPr>
            <a:spLocks noGrp="1"/>
          </p:cNvSpPr>
          <p:nvPr>
            <p:ph type="title"/>
          </p:nvPr>
        </p:nvSpPr>
        <p:spPr>
          <a:xfrm>
            <a:off x="4064000" y="1122363"/>
            <a:ext cx="6539274" cy="1978346"/>
          </a:xfrm>
        </p:spPr>
        <p:txBody>
          <a:bodyPr vert="horz" lIns="91440" tIns="45720" rIns="91440" bIns="45720" rtlCol="0" anchor="b">
            <a:normAutofit/>
          </a:bodyPr>
          <a:lstStyle/>
          <a:p>
            <a:r>
              <a:rPr lang="en-US" sz="4000" dirty="0" err="1"/>
              <a:t>ThankYou</a:t>
            </a:r>
            <a:r>
              <a:rPr lang="en-US" sz="4000" dirty="0"/>
              <a:t>!</a:t>
            </a:r>
          </a:p>
        </p:txBody>
      </p:sp>
      <p:grpSp>
        <p:nvGrpSpPr>
          <p:cNvPr id="42" name="Group 41">
            <a:extLst>
              <a:ext uri="{FF2B5EF4-FFF2-40B4-BE49-F238E27FC236}">
                <a16:creationId xmlns:a16="http://schemas.microsoft.com/office/drawing/2014/main" id="{67CE019E-45F4-43D5-9AB7-9B668C6E6A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458881" y="3428995"/>
            <a:ext cx="886141" cy="802496"/>
            <a:chOff x="10948005" y="3272152"/>
            <a:chExt cx="868640" cy="786648"/>
          </a:xfrm>
          <a:solidFill>
            <a:schemeClr val="tx2">
              <a:lumMod val="60000"/>
              <a:lumOff val="40000"/>
            </a:schemeClr>
          </a:solidFill>
        </p:grpSpPr>
        <p:sp>
          <p:nvSpPr>
            <p:cNvPr id="43" name="Freeform: Shape 42">
              <a:extLst>
                <a:ext uri="{FF2B5EF4-FFF2-40B4-BE49-F238E27FC236}">
                  <a16:creationId xmlns:a16="http://schemas.microsoft.com/office/drawing/2014/main" id="{EC480AF2-3BB1-4050-B21E-AB449FE50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B3E90887-79C9-41C0-B858-2F1BBDB0D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98C19F66-7FD5-40E7-9815-B07EFECA6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D5C72724-3286-4EB9-9914-3494FBE16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932523A8-D1B0-4E30-B39D-0D5333498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FA0DBAA-ACBC-42C4-88B2-1EBB6EC0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1AE6197-E637-4088-81E6-76DCE41A5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1565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BE4AC13-EAE6-671A-4EA2-86B5A3AEF2AC}"/>
              </a:ext>
            </a:extLst>
          </p:cNvPr>
          <p:cNvSpPr>
            <a:spLocks noGrp="1"/>
          </p:cNvSpPr>
          <p:nvPr>
            <p:ph type="title"/>
          </p:nvPr>
        </p:nvSpPr>
        <p:spPr>
          <a:xfrm>
            <a:off x="525717" y="787068"/>
            <a:ext cx="5566263" cy="1455091"/>
          </a:xfrm>
        </p:spPr>
        <p:txBody>
          <a:bodyPr>
            <a:normAutofit/>
          </a:bodyPr>
          <a:lstStyle/>
          <a:p>
            <a:r>
              <a:rPr lang="en-US" sz="3000" dirty="0"/>
              <a:t>PROBLEM </a:t>
            </a:r>
            <a:br>
              <a:rPr lang="en-US" sz="3000" dirty="0"/>
            </a:br>
            <a:r>
              <a:rPr lang="en-US" sz="3000" dirty="0"/>
              <a:t>STATEMENT</a:t>
            </a:r>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7C0DCB6C-BD9F-D927-C014-44F8EAD44128}"/>
              </a:ext>
            </a:extLst>
          </p:cNvPr>
          <p:cNvSpPr>
            <a:spLocks noGrp="1"/>
          </p:cNvSpPr>
          <p:nvPr>
            <p:ph idx="1"/>
          </p:nvPr>
        </p:nvSpPr>
        <p:spPr>
          <a:xfrm>
            <a:off x="525717" y="2796427"/>
            <a:ext cx="5566263" cy="3274503"/>
          </a:xfrm>
        </p:spPr>
        <p:txBody>
          <a:bodyPr>
            <a:normAutofit fontScale="70000" lnSpcReduction="20000"/>
          </a:bodyPr>
          <a:lstStyle/>
          <a:p>
            <a:pPr>
              <a:spcAft>
                <a:spcPts val="600"/>
              </a:spcAft>
            </a:pPr>
            <a:r>
              <a:rPr lang="en-US" dirty="0"/>
              <a:t>Our world faces an urgent waste management crisis marked by overflowing landfills that grow more critical each day. Environmental degradation continues through unchecked pollution and rapid resource depletion. Despite increasing awareness about recycling, we lack effective platforms for the collection, classification, and distribution of recyclable materials. A significant disconnect exists between willing donors and recycling centers, creating a barrier to effective participation. The current system provides no transparency in tracking donated materials through their lifecycle, leaving donors in the dark about their contributions' impact. This makes it impossible to measure and improve our environmental impact through recycling efforts. These challenges create a cycle where participation is discouraged, resources are wasted, and our environment continues to suffer.</a:t>
            </a:r>
            <a:endParaRPr lang="en-US" dirty="0">
              <a:latin typeface="+mn-lt"/>
              <a:ea typeface="+mn-ea"/>
              <a:cs typeface="+mn-cs"/>
            </a:endParaRPr>
          </a:p>
        </p:txBody>
      </p:sp>
      <p:pic>
        <p:nvPicPr>
          <p:cNvPr id="5" name="Picture 4">
            <a:extLst>
              <a:ext uri="{FF2B5EF4-FFF2-40B4-BE49-F238E27FC236}">
                <a16:creationId xmlns:a16="http://schemas.microsoft.com/office/drawing/2014/main" id="{3618FB42-B635-9A9E-4E10-086F78218CB2}"/>
              </a:ext>
            </a:extLst>
          </p:cNvPr>
          <p:cNvPicPr>
            <a:picLocks noChangeAspect="1"/>
          </p:cNvPicPr>
          <p:nvPr/>
        </p:nvPicPr>
        <p:blipFill>
          <a:blip r:embed="rId2"/>
          <a:srcRect l="15808" r="37767"/>
          <a:stretch/>
        </p:blipFill>
        <p:spPr>
          <a:xfrm>
            <a:off x="6531789" y="10"/>
            <a:ext cx="5660211" cy="6857990"/>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91465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FF8E5E-40EE-EE34-7A29-8B9B5C44668B}"/>
              </a:ext>
            </a:extLst>
          </p:cNvPr>
          <p:cNvSpPr>
            <a:spLocks noGrp="1"/>
          </p:cNvSpPr>
          <p:nvPr>
            <p:ph type="title"/>
          </p:nvPr>
        </p:nvSpPr>
        <p:spPr>
          <a:xfrm>
            <a:off x="401270" y="274670"/>
            <a:ext cx="4767930" cy="1848734"/>
          </a:xfrm>
        </p:spPr>
        <p:txBody>
          <a:bodyPr vert="horz" lIns="91440" tIns="45720" rIns="91440" bIns="45720" rtlCol="0" anchor="b">
            <a:normAutofit/>
          </a:bodyPr>
          <a:lstStyle/>
          <a:p>
            <a:r>
              <a:rPr lang="en-US" dirty="0"/>
              <a:t>OBJECTIVES</a:t>
            </a:r>
          </a:p>
        </p:txBody>
      </p:sp>
      <p:sp>
        <p:nvSpPr>
          <p:cNvPr id="29" name="Freeform: Shape 28">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1"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10"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1"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2"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3"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4"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6" name="TextBox 5">
            <a:extLst>
              <a:ext uri="{FF2B5EF4-FFF2-40B4-BE49-F238E27FC236}">
                <a16:creationId xmlns:a16="http://schemas.microsoft.com/office/drawing/2014/main" id="{49E50164-2329-B217-746B-169A6F33773A}"/>
              </a:ext>
            </a:extLst>
          </p:cNvPr>
          <p:cNvSpPr txBox="1"/>
          <p:nvPr/>
        </p:nvSpPr>
        <p:spPr>
          <a:xfrm>
            <a:off x="186879" y="3316372"/>
            <a:ext cx="4461095" cy="545649"/>
          </a:xfrm>
          <a:prstGeom prst="rect">
            <a:avLst/>
          </a:prstGeom>
        </p:spPr>
        <p:txBody>
          <a:bodyPr vert="horz" lIns="91440" tIns="45720" rIns="91440" bIns="45720" rtlCol="0">
            <a:normAutofit fontScale="92500"/>
          </a:bodyPr>
          <a:lstStyle/>
          <a:p>
            <a:pPr marL="285750" indent="-285750">
              <a:spcAft>
                <a:spcPts val="600"/>
              </a:spcAft>
              <a:buFont typeface="Arial" panose="020B0604020202020204" pitchFamily="34" charset="0"/>
              <a:buChar char="•"/>
            </a:pPr>
            <a:r>
              <a:rPr lang="en-US" sz="1300" dirty="0"/>
              <a:t>Create an integrated digital platform connecting donors, recycling centers, and upcycling organizations.</a:t>
            </a:r>
          </a:p>
        </p:txBody>
      </p:sp>
      <p:pic>
        <p:nvPicPr>
          <p:cNvPr id="24" name="Graphic 23" descr="Sustainability">
            <a:extLst>
              <a:ext uri="{FF2B5EF4-FFF2-40B4-BE49-F238E27FC236}">
                <a16:creationId xmlns:a16="http://schemas.microsoft.com/office/drawing/2014/main" id="{FD5D1873-7F37-D9CA-34D5-304BFDCAA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0742" y="565167"/>
            <a:ext cx="5654663" cy="5654663"/>
          </a:xfrm>
          <a:prstGeom prst="rect">
            <a:avLst/>
          </a:prstGeom>
        </p:spPr>
      </p:pic>
      <p:sp>
        <p:nvSpPr>
          <p:cNvPr id="115" name="Freeform: Shape 38">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6" name="Group 115">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117" name="Freeform: Shape 41">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8" name="Freeform: Shape 42">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9" name="Freeform: Shape 43">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0"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1"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98E66F70-68AB-4B97-45DA-4294FDE5F05A}"/>
              </a:ext>
            </a:extLst>
          </p:cNvPr>
          <p:cNvSpPr txBox="1"/>
          <p:nvPr/>
        </p:nvSpPr>
        <p:spPr>
          <a:xfrm>
            <a:off x="297343" y="3838202"/>
            <a:ext cx="4423501" cy="830997"/>
          </a:xfrm>
          <a:prstGeom prst="rect">
            <a:avLst/>
          </a:prstGeom>
          <a:noFill/>
        </p:spPr>
        <p:txBody>
          <a:bodyPr wrap="square">
            <a:spAutoFit/>
          </a:bodyPr>
          <a:lstStyle/>
          <a:p>
            <a:pPr marL="171450" indent="-171450">
              <a:buFont typeface="Arial" panose="020B0604020202020204" pitchFamily="34" charset="0"/>
              <a:buChar char="•"/>
            </a:pPr>
            <a:r>
              <a:rPr lang="en-US" sz="1200" dirty="0"/>
              <a:t>Establish a transparent tracking system for donated materials throughout their lifecycle Implement an efficient classification and distribution system for recyclable materials </a:t>
            </a:r>
            <a:endParaRPr lang="en-AE" sz="1200" dirty="0"/>
          </a:p>
        </p:txBody>
      </p:sp>
      <p:sp>
        <p:nvSpPr>
          <p:cNvPr id="10" name="TextBox 9">
            <a:extLst>
              <a:ext uri="{FF2B5EF4-FFF2-40B4-BE49-F238E27FC236}">
                <a16:creationId xmlns:a16="http://schemas.microsoft.com/office/drawing/2014/main" id="{E1302E01-CD6B-524F-2DD9-CD9B97452D47}"/>
              </a:ext>
            </a:extLst>
          </p:cNvPr>
          <p:cNvSpPr txBox="1"/>
          <p:nvPr/>
        </p:nvSpPr>
        <p:spPr>
          <a:xfrm>
            <a:off x="186879" y="4702669"/>
            <a:ext cx="4329889" cy="461665"/>
          </a:xfrm>
          <a:prstGeom prst="rect">
            <a:avLst/>
          </a:prstGeom>
          <a:noFill/>
        </p:spPr>
        <p:txBody>
          <a:bodyPr wrap="square">
            <a:spAutoFit/>
          </a:bodyPr>
          <a:lstStyle/>
          <a:p>
            <a:pPr marL="285750" indent="-285750">
              <a:buFont typeface="Arial" panose="020B0604020202020204" pitchFamily="34" charset="0"/>
              <a:buChar char="•"/>
            </a:pPr>
            <a:r>
              <a:rPr lang="en-US" sz="1200" dirty="0"/>
              <a:t>Develop real-time environmental impact reporting to measure and showcase sustainability outcomes.</a:t>
            </a:r>
            <a:endParaRPr lang="en-AE" sz="1200" dirty="0"/>
          </a:p>
        </p:txBody>
      </p:sp>
      <p:sp>
        <p:nvSpPr>
          <p:cNvPr id="23" name="TextBox 22">
            <a:extLst>
              <a:ext uri="{FF2B5EF4-FFF2-40B4-BE49-F238E27FC236}">
                <a16:creationId xmlns:a16="http://schemas.microsoft.com/office/drawing/2014/main" id="{588A353A-1C1F-C477-CC2D-483E21420B72}"/>
              </a:ext>
            </a:extLst>
          </p:cNvPr>
          <p:cNvSpPr txBox="1"/>
          <p:nvPr/>
        </p:nvSpPr>
        <p:spPr>
          <a:xfrm>
            <a:off x="186879" y="5453218"/>
            <a:ext cx="4329889" cy="461665"/>
          </a:xfrm>
          <a:prstGeom prst="rect">
            <a:avLst/>
          </a:prstGeom>
          <a:noFill/>
        </p:spPr>
        <p:txBody>
          <a:bodyPr wrap="square">
            <a:spAutoFit/>
          </a:bodyPr>
          <a:lstStyle/>
          <a:p>
            <a:pPr marL="285750" indent="-285750">
              <a:buFont typeface="Arial" panose="020B0604020202020204" pitchFamily="34" charset="0"/>
              <a:buChar char="•"/>
            </a:pPr>
            <a:r>
              <a:rPr lang="en-US" sz="1200" dirty="0"/>
              <a:t>Build a reliable logistics network for timely collection and delivery of materials.</a:t>
            </a:r>
            <a:endParaRPr lang="en-AE" sz="1200" dirty="0"/>
          </a:p>
        </p:txBody>
      </p:sp>
    </p:spTree>
    <p:extLst>
      <p:ext uri="{BB962C8B-B14F-4D97-AF65-F5344CB8AC3E}">
        <p14:creationId xmlns:p14="http://schemas.microsoft.com/office/powerpoint/2010/main" val="2583356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372F7B1-C1F2-AF4E-DD0D-351DE65E1859}"/>
            </a:ext>
          </a:extLst>
        </p:cNvPr>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DAE11D21-CA48-13A7-0119-8E4F6107A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8F17A03-E367-1B29-2A17-291E5E1DB2EE}"/>
              </a:ext>
            </a:extLst>
          </p:cNvPr>
          <p:cNvSpPr>
            <a:spLocks noGrp="1"/>
          </p:cNvSpPr>
          <p:nvPr>
            <p:ph type="title"/>
          </p:nvPr>
        </p:nvSpPr>
        <p:spPr>
          <a:xfrm>
            <a:off x="249557" y="1821033"/>
            <a:ext cx="4739754" cy="544746"/>
          </a:xfrm>
        </p:spPr>
        <p:txBody>
          <a:bodyPr vert="horz" lIns="91440" tIns="45720" rIns="91440" bIns="45720" rtlCol="0" anchor="b">
            <a:normAutofit fontScale="90000"/>
          </a:bodyPr>
          <a:lstStyle/>
          <a:p>
            <a:pPr>
              <a:lnSpc>
                <a:spcPct val="90000"/>
              </a:lnSpc>
            </a:pPr>
            <a:br>
              <a:rPr lang="en-US" sz="1700" dirty="0"/>
            </a:br>
            <a:br>
              <a:rPr lang="en-US" sz="1700" dirty="0"/>
            </a:br>
            <a:r>
              <a:rPr lang="en-US" sz="1700" dirty="0"/>
              <a:t> </a:t>
            </a:r>
            <a:br>
              <a:rPr lang="en-US" sz="1700" dirty="0"/>
            </a:br>
            <a:r>
              <a:rPr lang="en-US" sz="3100" dirty="0"/>
              <a:t>STAKEHOLDERS , CONTRIBUTIONS, AND USED CASES</a:t>
            </a:r>
          </a:p>
        </p:txBody>
      </p:sp>
      <p:sp>
        <p:nvSpPr>
          <p:cNvPr id="115" name="Freeform: Shape 15">
            <a:extLst>
              <a:ext uri="{FF2B5EF4-FFF2-40B4-BE49-F238E27FC236}">
                <a16:creationId xmlns:a16="http://schemas.microsoft.com/office/drawing/2014/main" id="{DE1F54B0-F06E-8146-70F7-FAEE787F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6" name="Graphic 78">
            <a:extLst>
              <a:ext uri="{FF2B5EF4-FFF2-40B4-BE49-F238E27FC236}">
                <a16:creationId xmlns:a16="http://schemas.microsoft.com/office/drawing/2014/main" id="{A9C9F9A4-08F2-867C-C10B-495035FE3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17" name="Graphic 78">
              <a:extLst>
                <a:ext uri="{FF2B5EF4-FFF2-40B4-BE49-F238E27FC236}">
                  <a16:creationId xmlns:a16="http://schemas.microsoft.com/office/drawing/2014/main" id="{5122B69A-D1C3-A6F2-BA8C-EC928A8AF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A1DF9114-2E51-A334-25F1-8372375A79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8" name="Graphic 78">
                <a:extLst>
                  <a:ext uri="{FF2B5EF4-FFF2-40B4-BE49-F238E27FC236}">
                    <a16:creationId xmlns:a16="http://schemas.microsoft.com/office/drawing/2014/main" id="{976D3DEC-C629-3A48-535D-AE1EF5B66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9" name="Graphic 78">
                <a:extLst>
                  <a:ext uri="{FF2B5EF4-FFF2-40B4-BE49-F238E27FC236}">
                    <a16:creationId xmlns:a16="http://schemas.microsoft.com/office/drawing/2014/main" id="{9ABD2498-BBFE-AE4E-0E1E-50379036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0" name="Graphic 78">
                <a:extLst>
                  <a:ext uri="{FF2B5EF4-FFF2-40B4-BE49-F238E27FC236}">
                    <a16:creationId xmlns:a16="http://schemas.microsoft.com/office/drawing/2014/main" id="{301E6D82-E890-8A5F-F908-583DA21F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D6386B4A-99A2-EC34-ABED-DD521E5E4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TextBox 6">
            <a:extLst>
              <a:ext uri="{FF2B5EF4-FFF2-40B4-BE49-F238E27FC236}">
                <a16:creationId xmlns:a16="http://schemas.microsoft.com/office/drawing/2014/main" id="{657CDFAD-9CCD-938B-208C-0804A38FC905}"/>
              </a:ext>
            </a:extLst>
          </p:cNvPr>
          <p:cNvSpPr txBox="1"/>
          <p:nvPr/>
        </p:nvSpPr>
        <p:spPr>
          <a:xfrm>
            <a:off x="525718" y="2796428"/>
            <a:ext cx="2527256" cy="544746"/>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000" dirty="0"/>
              <a:t> </a:t>
            </a:r>
            <a:r>
              <a:rPr lang="en-US" sz="2000" b="1" dirty="0"/>
              <a:t>System Admin</a:t>
            </a:r>
          </a:p>
        </p:txBody>
      </p:sp>
      <p:sp>
        <p:nvSpPr>
          <p:cNvPr id="26" name="Freeform: Shape 25">
            <a:extLst>
              <a:ext uri="{FF2B5EF4-FFF2-40B4-BE49-F238E27FC236}">
                <a16:creationId xmlns:a16="http://schemas.microsoft.com/office/drawing/2014/main" id="{4CE4DBBB-61F2-1275-B58E-40EC9B246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1" name="Group 120">
            <a:extLst>
              <a:ext uri="{FF2B5EF4-FFF2-40B4-BE49-F238E27FC236}">
                <a16:creationId xmlns:a16="http://schemas.microsoft.com/office/drawing/2014/main" id="{BD33A0AC-6E68-C70C-812D-602D1819B2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 name="Freeform: Shape 28">
              <a:extLst>
                <a:ext uri="{FF2B5EF4-FFF2-40B4-BE49-F238E27FC236}">
                  <a16:creationId xmlns:a16="http://schemas.microsoft.com/office/drawing/2014/main" id="{71056B69-13B1-D22B-9BB1-3F3447E9D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2" name="Freeform: Shape 29">
              <a:extLst>
                <a:ext uri="{FF2B5EF4-FFF2-40B4-BE49-F238E27FC236}">
                  <a16:creationId xmlns:a16="http://schemas.microsoft.com/office/drawing/2014/main" id="{D6173AFA-8A1C-077A-0FD7-CC494EEE2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3" name="Freeform: Shape 30">
              <a:extLst>
                <a:ext uri="{FF2B5EF4-FFF2-40B4-BE49-F238E27FC236}">
                  <a16:creationId xmlns:a16="http://schemas.microsoft.com/office/drawing/2014/main" id="{F743709E-A81D-38EA-7DE0-5B95B482B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4" name="Graphic 12">
              <a:extLst>
                <a:ext uri="{FF2B5EF4-FFF2-40B4-BE49-F238E27FC236}">
                  <a16:creationId xmlns:a16="http://schemas.microsoft.com/office/drawing/2014/main" id="{F339DC40-5CF6-0690-5D9C-67E3F011F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5" name="Graphic 15">
              <a:extLst>
                <a:ext uri="{FF2B5EF4-FFF2-40B4-BE49-F238E27FC236}">
                  <a16:creationId xmlns:a16="http://schemas.microsoft.com/office/drawing/2014/main" id="{6072A0B1-0562-2DAD-E7F4-D19D59CB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858278AC-73AC-42FB-4EFA-10AE35C2D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6" name="Freeform: Shape 34">
              <a:extLst>
                <a:ext uri="{FF2B5EF4-FFF2-40B4-BE49-F238E27FC236}">
                  <a16:creationId xmlns:a16="http://schemas.microsoft.com/office/drawing/2014/main" id="{3F0B5227-4F42-3CAE-F94A-A5CCD1E91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400A2BBA-DAD4-66DB-5CF3-9C2CC51FB617}"/>
              </a:ext>
            </a:extLst>
          </p:cNvPr>
          <p:cNvSpPr txBox="1"/>
          <p:nvPr/>
        </p:nvSpPr>
        <p:spPr>
          <a:xfrm>
            <a:off x="542333" y="3240290"/>
            <a:ext cx="5126447" cy="2308324"/>
          </a:xfrm>
          <a:prstGeom prst="rect">
            <a:avLst/>
          </a:prstGeom>
          <a:noFill/>
        </p:spPr>
        <p:txBody>
          <a:bodyPr wrap="square" rtlCol="0">
            <a:spAutoFit/>
          </a:bodyPr>
          <a:lstStyle/>
          <a:p>
            <a:r>
              <a:rPr lang="en-US" sz="1600" dirty="0"/>
              <a:t>1.Maintains overview of entire system</a:t>
            </a:r>
            <a:br>
              <a:rPr lang="en-US" sz="1600" dirty="0"/>
            </a:br>
            <a:r>
              <a:rPr lang="en-US" sz="1600" dirty="0"/>
              <a:t> </a:t>
            </a:r>
            <a:br>
              <a:rPr lang="en-US" sz="1600" dirty="0"/>
            </a:br>
            <a:r>
              <a:rPr lang="en-US" sz="1600" dirty="0"/>
              <a:t>2. Accesses comprehensive process data</a:t>
            </a:r>
            <a:br>
              <a:rPr lang="en-US" sz="1600" dirty="0"/>
            </a:br>
            <a:r>
              <a:rPr lang="en-US" sz="1600" dirty="0"/>
              <a:t> </a:t>
            </a:r>
            <a:br>
              <a:rPr lang="en-US" sz="1600" dirty="0"/>
            </a:br>
            <a:r>
              <a:rPr lang="en-US" sz="1600" dirty="0"/>
              <a:t>3. Reviews environmental impact reports</a:t>
            </a:r>
            <a:br>
              <a:rPr lang="en-US" sz="1600" dirty="0"/>
            </a:br>
            <a:r>
              <a:rPr lang="en-US" sz="1600" dirty="0"/>
              <a:t> </a:t>
            </a:r>
            <a:br>
              <a:rPr lang="en-US" sz="1600" dirty="0"/>
            </a:br>
            <a:r>
              <a:rPr lang="en-US" sz="1600" dirty="0"/>
              <a:t>4. Monitors overall system performance</a:t>
            </a:r>
            <a:br>
              <a:rPr lang="en-US" sz="1600" dirty="0"/>
            </a:br>
            <a:br>
              <a:rPr lang="en-US" sz="1600" dirty="0"/>
            </a:br>
            <a:endParaRPr lang="en-AE" sz="1600" dirty="0"/>
          </a:p>
        </p:txBody>
      </p:sp>
      <p:pic>
        <p:nvPicPr>
          <p:cNvPr id="6" name="Picture 5" descr="A person and person looking at a computer&#10;&#10;Description automatically generated">
            <a:extLst>
              <a:ext uri="{FF2B5EF4-FFF2-40B4-BE49-F238E27FC236}">
                <a16:creationId xmlns:a16="http://schemas.microsoft.com/office/drawing/2014/main" id="{067D933D-3F8A-733C-2649-36CC14720F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101237" y="68653"/>
            <a:ext cx="7061387" cy="6720693"/>
          </a:xfrm>
          <a:prstGeom prst="rect">
            <a:avLst/>
          </a:prstGeom>
        </p:spPr>
      </p:pic>
    </p:spTree>
    <p:extLst>
      <p:ext uri="{BB962C8B-B14F-4D97-AF65-F5344CB8AC3E}">
        <p14:creationId xmlns:p14="http://schemas.microsoft.com/office/powerpoint/2010/main" val="395401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3D8DE46-0B31-8041-AF6A-2E35011FC4C3}"/>
              </a:ext>
            </a:extLst>
          </p:cNvPr>
          <p:cNvSpPr>
            <a:spLocks noGrp="1"/>
          </p:cNvSpPr>
          <p:nvPr>
            <p:ph type="title"/>
          </p:nvPr>
        </p:nvSpPr>
        <p:spPr>
          <a:xfrm>
            <a:off x="445937" y="2018769"/>
            <a:ext cx="4663649" cy="544746"/>
          </a:xfrm>
        </p:spPr>
        <p:txBody>
          <a:bodyPr vert="horz" lIns="91440" tIns="45720" rIns="91440" bIns="45720" rtlCol="0" anchor="b">
            <a:normAutofit fontScale="90000"/>
          </a:bodyPr>
          <a:lstStyle/>
          <a:p>
            <a:pPr>
              <a:lnSpc>
                <a:spcPct val="90000"/>
              </a:lnSpc>
            </a:pPr>
            <a:br>
              <a:rPr lang="en-US" sz="1700" dirty="0"/>
            </a:br>
            <a:br>
              <a:rPr lang="en-US" sz="1700" dirty="0"/>
            </a:br>
            <a:r>
              <a:rPr lang="en-US" sz="1700" dirty="0"/>
              <a:t> </a:t>
            </a:r>
            <a:br>
              <a:rPr lang="en-US" sz="1700" dirty="0"/>
            </a:br>
            <a:r>
              <a:rPr lang="en-US" sz="2800" b="1" i="0" dirty="0"/>
              <a:t>STAKEHOLDERS AND CONTRIBUTIONS</a:t>
            </a:r>
            <a:r>
              <a:rPr lang="en-US" sz="2800" dirty="0"/>
              <a:t> AND USED CASES</a:t>
            </a:r>
            <a:endParaRPr lang="en-US" sz="2800" b="1" i="0" dirty="0"/>
          </a:p>
        </p:txBody>
      </p:sp>
      <p:sp>
        <p:nvSpPr>
          <p:cNvPr id="115" name="Freeform: Shape 15">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1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TextBox 6">
            <a:extLst>
              <a:ext uri="{FF2B5EF4-FFF2-40B4-BE49-F238E27FC236}">
                <a16:creationId xmlns:a16="http://schemas.microsoft.com/office/drawing/2014/main" id="{7BB51142-A8B5-9147-B814-6A7195899FFE}"/>
              </a:ext>
            </a:extLst>
          </p:cNvPr>
          <p:cNvSpPr txBox="1"/>
          <p:nvPr/>
        </p:nvSpPr>
        <p:spPr>
          <a:xfrm>
            <a:off x="525718" y="2796428"/>
            <a:ext cx="2527256" cy="544746"/>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000" dirty="0"/>
              <a:t> </a:t>
            </a:r>
            <a:r>
              <a:rPr lang="en-US" sz="2000" b="1" dirty="0"/>
              <a:t>Donation Centers</a:t>
            </a:r>
          </a:p>
        </p:txBody>
      </p:sp>
      <p:pic>
        <p:nvPicPr>
          <p:cNvPr id="9" name="Picture 8" descr="A group of people standing outside a donation center&#10;&#10;Description automatically generated">
            <a:extLst>
              <a:ext uri="{FF2B5EF4-FFF2-40B4-BE49-F238E27FC236}">
                <a16:creationId xmlns:a16="http://schemas.microsoft.com/office/drawing/2014/main" id="{898194FE-58E8-D271-17AB-FC40A42BE78E}"/>
              </a:ext>
            </a:extLst>
          </p:cNvPr>
          <p:cNvPicPr>
            <a:picLocks noChangeAspect="1"/>
          </p:cNvPicPr>
          <p:nvPr/>
        </p:nvPicPr>
        <p:blipFill>
          <a:blip r:embed="rId2"/>
          <a:stretch>
            <a:fillRect/>
          </a:stretch>
        </p:blipFill>
        <p:spPr>
          <a:xfrm>
            <a:off x="5953780" y="1260942"/>
            <a:ext cx="5660211" cy="4245157"/>
          </a:xfrm>
          <a:prstGeom prst="rect">
            <a:avLst/>
          </a:prstGeom>
        </p:spPr>
      </p:pic>
      <p:sp>
        <p:nvSpPr>
          <p:cNvPr id="26" name="Freeform: Shape 25">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1" name="Group 120">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 name="Freeform: Shape 28">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2" name="Freeform: Shape 29">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3" name="Freeform: Shape 30">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6" name="Freeform: Shape 34">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C51A9CEE-CEA9-DCF3-DE18-7E4443A2E25F}"/>
              </a:ext>
            </a:extLst>
          </p:cNvPr>
          <p:cNvSpPr txBox="1"/>
          <p:nvPr/>
        </p:nvSpPr>
        <p:spPr>
          <a:xfrm>
            <a:off x="542333" y="3240290"/>
            <a:ext cx="5126447" cy="2800767"/>
          </a:xfrm>
          <a:prstGeom prst="rect">
            <a:avLst/>
          </a:prstGeom>
          <a:noFill/>
        </p:spPr>
        <p:txBody>
          <a:bodyPr wrap="square" rtlCol="0">
            <a:spAutoFit/>
          </a:bodyPr>
          <a:lstStyle/>
          <a:p>
            <a:r>
              <a:rPr lang="en-US" sz="1200" dirty="0"/>
              <a:t>1. Serve as primary collection points for recyclable materials.</a:t>
            </a:r>
            <a:br>
              <a:rPr lang="en-US" sz="1200" dirty="0"/>
            </a:br>
            <a:br>
              <a:rPr lang="en-US" sz="1200" dirty="0"/>
            </a:br>
            <a:r>
              <a:rPr lang="en-US" sz="1200" dirty="0"/>
              <a:t>2. Receive and temporarily store donated items.</a:t>
            </a:r>
            <a:br>
              <a:rPr lang="en-US" sz="1200" dirty="0"/>
            </a:br>
            <a:br>
              <a:rPr lang="en-US" sz="1200" dirty="0"/>
            </a:br>
            <a:r>
              <a:rPr lang="en-US" sz="1200" dirty="0"/>
              <a:t>3. Interface between donors and recycling centers.</a:t>
            </a:r>
            <a:br>
              <a:rPr lang="en-US" sz="1200" dirty="0"/>
            </a:br>
            <a:br>
              <a:rPr lang="en-US" sz="1200" dirty="0"/>
            </a:br>
            <a:r>
              <a:rPr lang="en-US" sz="1200" dirty="0"/>
              <a:t>4. The Initial point of material entry into the system</a:t>
            </a:r>
            <a:br>
              <a:rPr lang="en-US" sz="1200" dirty="0"/>
            </a:br>
            <a:br>
              <a:rPr lang="en-US" sz="1200" dirty="0"/>
            </a:br>
            <a:r>
              <a:rPr lang="en-US" sz="2000" b="1" dirty="0"/>
              <a:t>Donors</a:t>
            </a:r>
            <a:br>
              <a:rPr lang="en-US" sz="1200" dirty="0"/>
            </a:br>
            <a:r>
              <a:rPr lang="en-US" sz="1200" dirty="0"/>
              <a:t>1. Contribute recyclable materials to the system</a:t>
            </a:r>
            <a:br>
              <a:rPr lang="en-US" sz="1200" dirty="0"/>
            </a:br>
            <a:br>
              <a:rPr lang="en-US" sz="1200" dirty="0"/>
            </a:br>
            <a:r>
              <a:rPr lang="en-US" sz="1200" dirty="0"/>
              <a:t>2. Perform initial categorization of donated items</a:t>
            </a:r>
            <a:br>
              <a:rPr lang="en-US" sz="1200" dirty="0"/>
            </a:br>
            <a:br>
              <a:rPr lang="en-US" sz="1200" dirty="0"/>
            </a:br>
            <a:r>
              <a:rPr lang="en-US" sz="1200" dirty="0"/>
              <a:t>3. Submit items through donation centers</a:t>
            </a:r>
            <a:endParaRPr lang="en-AE" sz="1200" dirty="0"/>
          </a:p>
        </p:txBody>
      </p:sp>
    </p:spTree>
    <p:extLst>
      <p:ext uri="{BB962C8B-B14F-4D97-AF65-F5344CB8AC3E}">
        <p14:creationId xmlns:p14="http://schemas.microsoft.com/office/powerpoint/2010/main" val="1646679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16C9A1B-5DFF-4262-FC62-BE3EB704B091}"/>
            </a:ext>
          </a:extLst>
        </p:cNvPr>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0271FD77-9112-1934-CAFC-9FDD266F7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EA8E90B-72B0-AC1F-946F-D5D9AADCF6BF}"/>
              </a:ext>
            </a:extLst>
          </p:cNvPr>
          <p:cNvSpPr>
            <a:spLocks noGrp="1"/>
          </p:cNvSpPr>
          <p:nvPr>
            <p:ph type="title"/>
          </p:nvPr>
        </p:nvSpPr>
        <p:spPr>
          <a:xfrm>
            <a:off x="542334" y="1950993"/>
            <a:ext cx="4811385" cy="559012"/>
          </a:xfrm>
        </p:spPr>
        <p:txBody>
          <a:bodyPr vert="horz" lIns="91440" tIns="45720" rIns="91440" bIns="45720" rtlCol="0" anchor="b">
            <a:normAutofit fontScale="90000"/>
          </a:bodyPr>
          <a:lstStyle/>
          <a:p>
            <a:pPr>
              <a:lnSpc>
                <a:spcPct val="90000"/>
              </a:lnSpc>
            </a:pPr>
            <a:br>
              <a:rPr lang="en-US" sz="1700" dirty="0"/>
            </a:br>
            <a:r>
              <a:rPr lang="en-US" sz="2800" b="1" i="0" dirty="0"/>
              <a:t>STAKEHOLDERS</a:t>
            </a:r>
            <a:r>
              <a:rPr lang="en-US" sz="3200" b="1" i="0" dirty="0"/>
              <a:t> AND CONTRIBUTIONS</a:t>
            </a:r>
            <a:r>
              <a:rPr lang="en-US" sz="3200" dirty="0"/>
              <a:t> AND USED CASES</a:t>
            </a:r>
            <a:endParaRPr lang="en-US" sz="3000" b="1" i="0" dirty="0"/>
          </a:p>
        </p:txBody>
      </p:sp>
      <p:sp>
        <p:nvSpPr>
          <p:cNvPr id="115" name="Freeform: Shape 15">
            <a:extLst>
              <a:ext uri="{FF2B5EF4-FFF2-40B4-BE49-F238E27FC236}">
                <a16:creationId xmlns:a16="http://schemas.microsoft.com/office/drawing/2014/main" id="{1D1FCB00-C19F-DA2C-EA66-18CE0E4AF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6" name="Graphic 78">
            <a:extLst>
              <a:ext uri="{FF2B5EF4-FFF2-40B4-BE49-F238E27FC236}">
                <a16:creationId xmlns:a16="http://schemas.microsoft.com/office/drawing/2014/main" id="{37C8090D-BC7A-ACFF-90E6-BB45F5A747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17" name="Graphic 78">
              <a:extLst>
                <a:ext uri="{FF2B5EF4-FFF2-40B4-BE49-F238E27FC236}">
                  <a16:creationId xmlns:a16="http://schemas.microsoft.com/office/drawing/2014/main" id="{B162B70F-091B-AF7C-C523-806D69663C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2BD297F4-C1D5-A0FA-4743-2FF1371762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8" name="Graphic 78">
                <a:extLst>
                  <a:ext uri="{FF2B5EF4-FFF2-40B4-BE49-F238E27FC236}">
                    <a16:creationId xmlns:a16="http://schemas.microsoft.com/office/drawing/2014/main" id="{E681856C-158D-A587-BFFF-05685D3ED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9" name="Graphic 78">
                <a:extLst>
                  <a:ext uri="{FF2B5EF4-FFF2-40B4-BE49-F238E27FC236}">
                    <a16:creationId xmlns:a16="http://schemas.microsoft.com/office/drawing/2014/main" id="{07AF20E2-E173-AB1E-120E-1EBDC3B91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0" name="Graphic 78">
                <a:extLst>
                  <a:ext uri="{FF2B5EF4-FFF2-40B4-BE49-F238E27FC236}">
                    <a16:creationId xmlns:a16="http://schemas.microsoft.com/office/drawing/2014/main" id="{3B6A85A7-5A07-4DC6-BB5A-8D406A1FB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4A499677-E60A-E501-147D-50E4B0B2D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TextBox 6">
            <a:extLst>
              <a:ext uri="{FF2B5EF4-FFF2-40B4-BE49-F238E27FC236}">
                <a16:creationId xmlns:a16="http://schemas.microsoft.com/office/drawing/2014/main" id="{6A1A8022-7DD4-0DBB-75E2-7928D36CF9CB}"/>
              </a:ext>
            </a:extLst>
          </p:cNvPr>
          <p:cNvSpPr txBox="1"/>
          <p:nvPr/>
        </p:nvSpPr>
        <p:spPr>
          <a:xfrm>
            <a:off x="525718" y="2796428"/>
            <a:ext cx="2341418" cy="433497"/>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000" dirty="0"/>
              <a:t> </a:t>
            </a:r>
            <a:r>
              <a:rPr lang="en-US" sz="2000" b="1" dirty="0"/>
              <a:t>Recycling Admin</a:t>
            </a:r>
          </a:p>
        </p:txBody>
      </p:sp>
      <p:sp>
        <p:nvSpPr>
          <p:cNvPr id="26" name="Freeform: Shape 25">
            <a:extLst>
              <a:ext uri="{FF2B5EF4-FFF2-40B4-BE49-F238E27FC236}">
                <a16:creationId xmlns:a16="http://schemas.microsoft.com/office/drawing/2014/main" id="{7FE9A31B-32D2-AA52-5226-B1FCDD7D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1" name="Group 120">
            <a:extLst>
              <a:ext uri="{FF2B5EF4-FFF2-40B4-BE49-F238E27FC236}">
                <a16:creationId xmlns:a16="http://schemas.microsoft.com/office/drawing/2014/main" id="{FC8655E8-8B54-2066-1CC6-ED4197A8F8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 name="Freeform: Shape 28">
              <a:extLst>
                <a:ext uri="{FF2B5EF4-FFF2-40B4-BE49-F238E27FC236}">
                  <a16:creationId xmlns:a16="http://schemas.microsoft.com/office/drawing/2014/main" id="{B367F49C-9629-4845-8E4B-ED7093F0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2" name="Freeform: Shape 29">
              <a:extLst>
                <a:ext uri="{FF2B5EF4-FFF2-40B4-BE49-F238E27FC236}">
                  <a16:creationId xmlns:a16="http://schemas.microsoft.com/office/drawing/2014/main" id="{53B3E739-C812-351C-18B6-7C7C97024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3" name="Freeform: Shape 30">
              <a:extLst>
                <a:ext uri="{FF2B5EF4-FFF2-40B4-BE49-F238E27FC236}">
                  <a16:creationId xmlns:a16="http://schemas.microsoft.com/office/drawing/2014/main" id="{278BC51F-0934-47CC-2BF9-059E3D1BDC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4" name="Graphic 12">
              <a:extLst>
                <a:ext uri="{FF2B5EF4-FFF2-40B4-BE49-F238E27FC236}">
                  <a16:creationId xmlns:a16="http://schemas.microsoft.com/office/drawing/2014/main" id="{7C568F64-38D2-A60D-EF1E-71111BB30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5" name="Graphic 15">
              <a:extLst>
                <a:ext uri="{FF2B5EF4-FFF2-40B4-BE49-F238E27FC236}">
                  <a16:creationId xmlns:a16="http://schemas.microsoft.com/office/drawing/2014/main" id="{480E8782-578A-8E26-65C7-0F8BF3FED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5D627F56-5DC9-E6CD-75E5-A0EBEAF7F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6" name="Freeform: Shape 34">
              <a:extLst>
                <a:ext uri="{FF2B5EF4-FFF2-40B4-BE49-F238E27FC236}">
                  <a16:creationId xmlns:a16="http://schemas.microsoft.com/office/drawing/2014/main" id="{1B280D65-2637-2DFA-0C14-4B48AD01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black circle with arrows&#10;&#10;Description automatically generated">
            <a:extLst>
              <a:ext uri="{FF2B5EF4-FFF2-40B4-BE49-F238E27FC236}">
                <a16:creationId xmlns:a16="http://schemas.microsoft.com/office/drawing/2014/main" id="{30896972-D2EC-828C-9A34-1BE50B0FC49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60260" y="568659"/>
            <a:ext cx="4483100" cy="4572000"/>
          </a:xfrm>
          <a:prstGeom prst="rect">
            <a:avLst/>
          </a:prstGeom>
        </p:spPr>
      </p:pic>
      <p:sp>
        <p:nvSpPr>
          <p:cNvPr id="6" name="TextBox 5">
            <a:extLst>
              <a:ext uri="{FF2B5EF4-FFF2-40B4-BE49-F238E27FC236}">
                <a16:creationId xmlns:a16="http://schemas.microsoft.com/office/drawing/2014/main" id="{BB8D3B0B-BBDF-474E-71CA-FE38693EFC41}"/>
              </a:ext>
            </a:extLst>
          </p:cNvPr>
          <p:cNvSpPr txBox="1"/>
          <p:nvPr/>
        </p:nvSpPr>
        <p:spPr>
          <a:xfrm>
            <a:off x="535786" y="3229925"/>
            <a:ext cx="6097022" cy="1015663"/>
          </a:xfrm>
          <a:prstGeom prst="rect">
            <a:avLst/>
          </a:prstGeom>
          <a:noFill/>
        </p:spPr>
        <p:txBody>
          <a:bodyPr wrap="square">
            <a:spAutoFit/>
          </a:bodyPr>
          <a:lstStyle/>
          <a:p>
            <a:r>
              <a:rPr lang="en-US" sz="1200" dirty="0"/>
              <a:t>1. Oversees recycling center operations.</a:t>
            </a:r>
            <a:br>
              <a:rPr lang="en-US" sz="1200" dirty="0"/>
            </a:br>
            <a:br>
              <a:rPr lang="en-US" sz="1200" dirty="0"/>
            </a:br>
            <a:r>
              <a:rPr lang="en-US" sz="1200" dirty="0"/>
              <a:t>2. Initiates pickup requests from donation centers.</a:t>
            </a:r>
            <a:br>
              <a:rPr lang="en-US" sz="1200" dirty="0"/>
            </a:br>
            <a:r>
              <a:rPr lang="en-US" sz="1200" dirty="0"/>
              <a:t> </a:t>
            </a:r>
            <a:br>
              <a:rPr lang="en-US" sz="1200" dirty="0"/>
            </a:br>
            <a:r>
              <a:rPr lang="en-US" sz="1200" dirty="0"/>
              <a:t>3. Coordinates with delivery agents Manages incoming material flow.</a:t>
            </a:r>
            <a:endParaRPr lang="en-AE" sz="1200" dirty="0"/>
          </a:p>
        </p:txBody>
      </p:sp>
      <p:sp>
        <p:nvSpPr>
          <p:cNvPr id="11" name="TextBox 10">
            <a:extLst>
              <a:ext uri="{FF2B5EF4-FFF2-40B4-BE49-F238E27FC236}">
                <a16:creationId xmlns:a16="http://schemas.microsoft.com/office/drawing/2014/main" id="{E87370D2-E72F-A32F-24AC-A5D739435D79}"/>
              </a:ext>
            </a:extLst>
          </p:cNvPr>
          <p:cNvSpPr txBox="1"/>
          <p:nvPr/>
        </p:nvSpPr>
        <p:spPr>
          <a:xfrm>
            <a:off x="525717" y="4441366"/>
            <a:ext cx="2591835" cy="400110"/>
          </a:xfrm>
          <a:prstGeom prst="rect">
            <a:avLst/>
          </a:prstGeom>
          <a:noFill/>
        </p:spPr>
        <p:txBody>
          <a:bodyPr wrap="square">
            <a:spAutoFit/>
          </a:bodyPr>
          <a:lstStyle/>
          <a:p>
            <a:r>
              <a:rPr lang="en-US" sz="2000" b="1" dirty="0"/>
              <a:t>Recycling Manager</a:t>
            </a:r>
            <a:endParaRPr lang="en-AE" sz="2000" b="1" dirty="0"/>
          </a:p>
        </p:txBody>
      </p:sp>
      <p:sp>
        <p:nvSpPr>
          <p:cNvPr id="13" name="TextBox 12">
            <a:extLst>
              <a:ext uri="{FF2B5EF4-FFF2-40B4-BE49-F238E27FC236}">
                <a16:creationId xmlns:a16="http://schemas.microsoft.com/office/drawing/2014/main" id="{A5CFF470-248B-BB4D-F9D2-A5FDECE380C6}"/>
              </a:ext>
            </a:extLst>
          </p:cNvPr>
          <p:cNvSpPr txBox="1"/>
          <p:nvPr/>
        </p:nvSpPr>
        <p:spPr>
          <a:xfrm>
            <a:off x="525717" y="4934131"/>
            <a:ext cx="6097022" cy="646331"/>
          </a:xfrm>
          <a:prstGeom prst="rect">
            <a:avLst/>
          </a:prstGeom>
          <a:noFill/>
        </p:spPr>
        <p:txBody>
          <a:bodyPr wrap="square">
            <a:spAutoFit/>
          </a:bodyPr>
          <a:lstStyle/>
          <a:p>
            <a:r>
              <a:rPr lang="en-US" sz="1200" dirty="0"/>
              <a:t>1. Verifies and corrects item categorization </a:t>
            </a:r>
            <a:br>
              <a:rPr lang="en-US" sz="1200" dirty="0"/>
            </a:br>
            <a:br>
              <a:rPr lang="en-US" sz="1200" dirty="0"/>
            </a:br>
            <a:r>
              <a:rPr lang="en-US" sz="1200" dirty="0"/>
              <a:t>2.Updates recycling status of materials Manages recycling process workflow</a:t>
            </a:r>
            <a:endParaRPr lang="en-AE" sz="1200" dirty="0"/>
          </a:p>
        </p:txBody>
      </p:sp>
    </p:spTree>
    <p:extLst>
      <p:ext uri="{BB962C8B-B14F-4D97-AF65-F5344CB8AC3E}">
        <p14:creationId xmlns:p14="http://schemas.microsoft.com/office/powerpoint/2010/main" val="2719912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56CAE4A-D85C-1269-5B27-DB809F96D1E1}"/>
            </a:ext>
          </a:extLst>
        </p:cNvPr>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3D57AE56-D953-0C1E-444C-3227E53ED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4C8C620-983E-4C3D-D4C7-CC2A4172F3C0}"/>
              </a:ext>
            </a:extLst>
          </p:cNvPr>
          <p:cNvSpPr>
            <a:spLocks noGrp="1"/>
          </p:cNvSpPr>
          <p:nvPr>
            <p:ph type="title"/>
          </p:nvPr>
        </p:nvSpPr>
        <p:spPr>
          <a:xfrm>
            <a:off x="544273" y="1809351"/>
            <a:ext cx="6603541" cy="559012"/>
          </a:xfrm>
        </p:spPr>
        <p:txBody>
          <a:bodyPr vert="horz" lIns="91440" tIns="45720" rIns="91440" bIns="45720" rtlCol="0" anchor="b">
            <a:normAutofit fontScale="90000"/>
          </a:bodyPr>
          <a:lstStyle/>
          <a:p>
            <a:pPr>
              <a:lnSpc>
                <a:spcPct val="90000"/>
              </a:lnSpc>
            </a:pPr>
            <a:br>
              <a:rPr lang="en-US" sz="1700" dirty="0"/>
            </a:br>
            <a:r>
              <a:rPr lang="en-US" sz="2800" b="1" i="0" dirty="0"/>
              <a:t>STAKEHOLDERS AND CONTRIBUTIONS</a:t>
            </a:r>
            <a:r>
              <a:rPr lang="en-US" sz="2800" dirty="0"/>
              <a:t> AND USED CASES</a:t>
            </a:r>
            <a:endParaRPr lang="en-US" sz="3000" b="1" i="0" dirty="0"/>
          </a:p>
        </p:txBody>
      </p:sp>
      <p:sp>
        <p:nvSpPr>
          <p:cNvPr id="115" name="Freeform: Shape 15">
            <a:extLst>
              <a:ext uri="{FF2B5EF4-FFF2-40B4-BE49-F238E27FC236}">
                <a16:creationId xmlns:a16="http://schemas.microsoft.com/office/drawing/2014/main" id="{5497F92B-CDAC-7790-FBDC-9038699C8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6" name="Graphic 78">
            <a:extLst>
              <a:ext uri="{FF2B5EF4-FFF2-40B4-BE49-F238E27FC236}">
                <a16:creationId xmlns:a16="http://schemas.microsoft.com/office/drawing/2014/main" id="{1984D8D6-F9C0-2072-7AD6-0B6922FFD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17" name="Graphic 78">
              <a:extLst>
                <a:ext uri="{FF2B5EF4-FFF2-40B4-BE49-F238E27FC236}">
                  <a16:creationId xmlns:a16="http://schemas.microsoft.com/office/drawing/2014/main" id="{7A115945-A111-5C9E-4285-42CCE60CB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6B8BAC0F-BBC6-C98F-17F9-435E42B3D45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8" name="Graphic 78">
                <a:extLst>
                  <a:ext uri="{FF2B5EF4-FFF2-40B4-BE49-F238E27FC236}">
                    <a16:creationId xmlns:a16="http://schemas.microsoft.com/office/drawing/2014/main" id="{8AAC6142-5572-4AA2-DFF8-FC076F7628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9" name="Graphic 78">
                <a:extLst>
                  <a:ext uri="{FF2B5EF4-FFF2-40B4-BE49-F238E27FC236}">
                    <a16:creationId xmlns:a16="http://schemas.microsoft.com/office/drawing/2014/main" id="{A937F9DF-7189-5720-F600-5E37676F9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0" name="Graphic 78">
                <a:extLst>
                  <a:ext uri="{FF2B5EF4-FFF2-40B4-BE49-F238E27FC236}">
                    <a16:creationId xmlns:a16="http://schemas.microsoft.com/office/drawing/2014/main" id="{8D33B92D-236A-6CAC-631D-80278EB32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E2316D40-4181-58DD-085B-D9AB8ABBA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TextBox 6">
            <a:extLst>
              <a:ext uri="{FF2B5EF4-FFF2-40B4-BE49-F238E27FC236}">
                <a16:creationId xmlns:a16="http://schemas.microsoft.com/office/drawing/2014/main" id="{51F80622-6CE7-704B-8AAA-0F3BB93C125D}"/>
              </a:ext>
            </a:extLst>
          </p:cNvPr>
          <p:cNvSpPr txBox="1"/>
          <p:nvPr/>
        </p:nvSpPr>
        <p:spPr>
          <a:xfrm>
            <a:off x="525718" y="2796428"/>
            <a:ext cx="2341418" cy="433497"/>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000" dirty="0"/>
              <a:t>  </a:t>
            </a:r>
            <a:r>
              <a:rPr lang="en-US" sz="2000" b="1" dirty="0"/>
              <a:t>Delivery Agents</a:t>
            </a:r>
          </a:p>
        </p:txBody>
      </p:sp>
      <p:sp>
        <p:nvSpPr>
          <p:cNvPr id="26" name="Freeform: Shape 25">
            <a:extLst>
              <a:ext uri="{FF2B5EF4-FFF2-40B4-BE49-F238E27FC236}">
                <a16:creationId xmlns:a16="http://schemas.microsoft.com/office/drawing/2014/main" id="{B6A938C6-87CD-F5C2-A719-0DCF24E2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1" name="Group 120">
            <a:extLst>
              <a:ext uri="{FF2B5EF4-FFF2-40B4-BE49-F238E27FC236}">
                <a16:creationId xmlns:a16="http://schemas.microsoft.com/office/drawing/2014/main" id="{46B41E9F-53DE-A4F4-E050-90EEF25D73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 name="Freeform: Shape 28">
              <a:extLst>
                <a:ext uri="{FF2B5EF4-FFF2-40B4-BE49-F238E27FC236}">
                  <a16:creationId xmlns:a16="http://schemas.microsoft.com/office/drawing/2014/main" id="{70396442-3FA5-8EF0-4A7A-C96BA455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2" name="Freeform: Shape 29">
              <a:extLst>
                <a:ext uri="{FF2B5EF4-FFF2-40B4-BE49-F238E27FC236}">
                  <a16:creationId xmlns:a16="http://schemas.microsoft.com/office/drawing/2014/main" id="{664F88AF-EA8B-A91B-D8AB-92A58B3DE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3" name="Freeform: Shape 30">
              <a:extLst>
                <a:ext uri="{FF2B5EF4-FFF2-40B4-BE49-F238E27FC236}">
                  <a16:creationId xmlns:a16="http://schemas.microsoft.com/office/drawing/2014/main" id="{6B1CC3E4-1EDC-4C3B-7059-F8F0A5A1C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4" name="Graphic 12">
              <a:extLst>
                <a:ext uri="{FF2B5EF4-FFF2-40B4-BE49-F238E27FC236}">
                  <a16:creationId xmlns:a16="http://schemas.microsoft.com/office/drawing/2014/main" id="{4CA8144D-AAE9-C723-A575-D08AF254F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5" name="Graphic 15">
              <a:extLst>
                <a:ext uri="{FF2B5EF4-FFF2-40B4-BE49-F238E27FC236}">
                  <a16:creationId xmlns:a16="http://schemas.microsoft.com/office/drawing/2014/main" id="{6B8A7D52-69D2-F981-F596-28C1831DF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64F2D674-3142-ED66-D8AF-85B194F91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6" name="Freeform: Shape 34">
              <a:extLst>
                <a:ext uri="{FF2B5EF4-FFF2-40B4-BE49-F238E27FC236}">
                  <a16:creationId xmlns:a16="http://schemas.microsoft.com/office/drawing/2014/main" id="{946B37A4-355E-A30F-2B57-610770320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CE03C60-03F0-F5D1-34D8-A66847FC5C96}"/>
              </a:ext>
            </a:extLst>
          </p:cNvPr>
          <p:cNvSpPr txBox="1"/>
          <p:nvPr/>
        </p:nvSpPr>
        <p:spPr>
          <a:xfrm>
            <a:off x="535786" y="3229925"/>
            <a:ext cx="6325282" cy="1569660"/>
          </a:xfrm>
          <a:prstGeom prst="rect">
            <a:avLst/>
          </a:prstGeom>
          <a:noFill/>
        </p:spPr>
        <p:txBody>
          <a:bodyPr wrap="square">
            <a:spAutoFit/>
          </a:bodyPr>
          <a:lstStyle/>
          <a:p>
            <a:r>
              <a:rPr lang="en-US" sz="1600" dirty="0"/>
              <a:t>1. Transport materials between all facilities </a:t>
            </a:r>
            <a:br>
              <a:rPr lang="en-US" sz="1600" dirty="0"/>
            </a:br>
            <a:br>
              <a:rPr lang="en-US" sz="1600" dirty="0"/>
            </a:br>
            <a:r>
              <a:rPr lang="en-US" sz="1600" dirty="0"/>
              <a:t>2. Update delivery status in real-time Handle logistics between donation centers, recycling centers, and upcycling facilities </a:t>
            </a:r>
            <a:br>
              <a:rPr lang="en-US" sz="1600" dirty="0"/>
            </a:br>
            <a:br>
              <a:rPr lang="en-US" sz="1600" dirty="0"/>
            </a:br>
            <a:r>
              <a:rPr lang="en-US" sz="1600" dirty="0"/>
              <a:t>3. Maintain chain of custody documentation</a:t>
            </a:r>
            <a:endParaRPr lang="en-AE" sz="1600" dirty="0"/>
          </a:p>
        </p:txBody>
      </p:sp>
      <p:pic>
        <p:nvPicPr>
          <p:cNvPr id="5" name="Picture 4" descr="A person on a scooter with boxes on his back&#10;&#10;Description automatically generated">
            <a:extLst>
              <a:ext uri="{FF2B5EF4-FFF2-40B4-BE49-F238E27FC236}">
                <a16:creationId xmlns:a16="http://schemas.microsoft.com/office/drawing/2014/main" id="{8E783B4D-5E3D-48AF-E3B2-35C434005BC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48709" y="787069"/>
            <a:ext cx="4340608" cy="4416956"/>
          </a:xfrm>
          <a:prstGeom prst="rect">
            <a:avLst/>
          </a:prstGeom>
        </p:spPr>
      </p:pic>
    </p:spTree>
    <p:extLst>
      <p:ext uri="{BB962C8B-B14F-4D97-AF65-F5344CB8AC3E}">
        <p14:creationId xmlns:p14="http://schemas.microsoft.com/office/powerpoint/2010/main" val="840283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9552596-43E4-D939-85C6-002510AA5506}"/>
            </a:ext>
          </a:extLst>
        </p:cNvPr>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BCC9F046-DD8E-C552-B11E-2058EE084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98D1B06-49FD-8615-6D44-EF8E58FB9F40}"/>
              </a:ext>
            </a:extLst>
          </p:cNvPr>
          <p:cNvSpPr>
            <a:spLocks noGrp="1"/>
          </p:cNvSpPr>
          <p:nvPr>
            <p:ph type="title"/>
          </p:nvPr>
        </p:nvSpPr>
        <p:spPr>
          <a:xfrm>
            <a:off x="310603" y="1735588"/>
            <a:ext cx="5184065" cy="559012"/>
          </a:xfrm>
        </p:spPr>
        <p:txBody>
          <a:bodyPr vert="horz" lIns="91440" tIns="45720" rIns="91440" bIns="45720" rtlCol="0" anchor="b">
            <a:normAutofit fontScale="90000"/>
          </a:bodyPr>
          <a:lstStyle/>
          <a:p>
            <a:pPr>
              <a:lnSpc>
                <a:spcPct val="90000"/>
              </a:lnSpc>
            </a:pPr>
            <a:br>
              <a:rPr lang="en-US" sz="1700" dirty="0"/>
            </a:br>
            <a:r>
              <a:rPr lang="en-US" sz="2800" b="1" i="0" dirty="0"/>
              <a:t>STAKEHOLDERS AND CONTRIBUTIONS</a:t>
            </a:r>
            <a:r>
              <a:rPr lang="en-US" sz="2800" dirty="0"/>
              <a:t> AND USED CASES</a:t>
            </a:r>
            <a:endParaRPr lang="en-US" sz="3000" b="1" i="0" dirty="0"/>
          </a:p>
        </p:txBody>
      </p:sp>
      <p:sp>
        <p:nvSpPr>
          <p:cNvPr id="115" name="Freeform: Shape 15">
            <a:extLst>
              <a:ext uri="{FF2B5EF4-FFF2-40B4-BE49-F238E27FC236}">
                <a16:creationId xmlns:a16="http://schemas.microsoft.com/office/drawing/2014/main" id="{1B461BC9-2083-9A48-914A-6E75D8A5B9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6" name="Graphic 78">
            <a:extLst>
              <a:ext uri="{FF2B5EF4-FFF2-40B4-BE49-F238E27FC236}">
                <a16:creationId xmlns:a16="http://schemas.microsoft.com/office/drawing/2014/main" id="{BAAC16AA-DC07-BD57-5770-775D586E94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17" name="Graphic 78">
              <a:extLst>
                <a:ext uri="{FF2B5EF4-FFF2-40B4-BE49-F238E27FC236}">
                  <a16:creationId xmlns:a16="http://schemas.microsoft.com/office/drawing/2014/main" id="{F0C06535-960C-9157-883C-6EECA36D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183D5383-7536-1E03-978F-0A95B349BD4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8" name="Graphic 78">
                <a:extLst>
                  <a:ext uri="{FF2B5EF4-FFF2-40B4-BE49-F238E27FC236}">
                    <a16:creationId xmlns:a16="http://schemas.microsoft.com/office/drawing/2014/main" id="{E07EF3BD-F69F-B4AF-9CB1-9D36A966E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9" name="Graphic 78">
                <a:extLst>
                  <a:ext uri="{FF2B5EF4-FFF2-40B4-BE49-F238E27FC236}">
                    <a16:creationId xmlns:a16="http://schemas.microsoft.com/office/drawing/2014/main" id="{C9AF8CE1-1321-8D45-F2A2-C81E7853C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0" name="Graphic 78">
                <a:extLst>
                  <a:ext uri="{FF2B5EF4-FFF2-40B4-BE49-F238E27FC236}">
                    <a16:creationId xmlns:a16="http://schemas.microsoft.com/office/drawing/2014/main" id="{9AD2771F-6E65-207E-A34C-4FC5D57C2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E7B9449C-CCD0-5F59-545E-A27C34FE34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TextBox 6">
            <a:extLst>
              <a:ext uri="{FF2B5EF4-FFF2-40B4-BE49-F238E27FC236}">
                <a16:creationId xmlns:a16="http://schemas.microsoft.com/office/drawing/2014/main" id="{0026BE3E-255C-F296-5FEB-C54EF17545A1}"/>
              </a:ext>
            </a:extLst>
          </p:cNvPr>
          <p:cNvSpPr txBox="1"/>
          <p:nvPr/>
        </p:nvSpPr>
        <p:spPr>
          <a:xfrm>
            <a:off x="488106" y="2796428"/>
            <a:ext cx="3655139" cy="433497"/>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000" dirty="0"/>
              <a:t>  </a:t>
            </a:r>
            <a:r>
              <a:rPr lang="en-US" sz="2000" b="1" dirty="0"/>
              <a:t>Upcycling Admin</a:t>
            </a:r>
          </a:p>
        </p:txBody>
      </p:sp>
      <p:sp>
        <p:nvSpPr>
          <p:cNvPr id="26" name="Freeform: Shape 25">
            <a:extLst>
              <a:ext uri="{FF2B5EF4-FFF2-40B4-BE49-F238E27FC236}">
                <a16:creationId xmlns:a16="http://schemas.microsoft.com/office/drawing/2014/main" id="{B705FDD5-640F-B26E-A218-9395C14B5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1" name="Group 120">
            <a:extLst>
              <a:ext uri="{FF2B5EF4-FFF2-40B4-BE49-F238E27FC236}">
                <a16:creationId xmlns:a16="http://schemas.microsoft.com/office/drawing/2014/main" id="{AE9E70D3-C8AF-F3EC-98AD-3F39DE5207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 name="Freeform: Shape 28">
              <a:extLst>
                <a:ext uri="{FF2B5EF4-FFF2-40B4-BE49-F238E27FC236}">
                  <a16:creationId xmlns:a16="http://schemas.microsoft.com/office/drawing/2014/main" id="{3E0A07EA-A81B-5A54-C3C9-86DF26AED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2" name="Freeform: Shape 29">
              <a:extLst>
                <a:ext uri="{FF2B5EF4-FFF2-40B4-BE49-F238E27FC236}">
                  <a16:creationId xmlns:a16="http://schemas.microsoft.com/office/drawing/2014/main" id="{0EB710E4-FBE0-C895-C770-FE302838D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3" name="Freeform: Shape 30">
              <a:extLst>
                <a:ext uri="{FF2B5EF4-FFF2-40B4-BE49-F238E27FC236}">
                  <a16:creationId xmlns:a16="http://schemas.microsoft.com/office/drawing/2014/main" id="{DD8599B7-C338-0B82-8460-196C25A3C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4" name="Graphic 12">
              <a:extLst>
                <a:ext uri="{FF2B5EF4-FFF2-40B4-BE49-F238E27FC236}">
                  <a16:creationId xmlns:a16="http://schemas.microsoft.com/office/drawing/2014/main" id="{2D761775-1560-A223-B3CB-D8740CD86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5" name="Graphic 15">
              <a:extLst>
                <a:ext uri="{FF2B5EF4-FFF2-40B4-BE49-F238E27FC236}">
                  <a16:creationId xmlns:a16="http://schemas.microsoft.com/office/drawing/2014/main" id="{AA3A20EE-6FDD-721C-DCB5-4DAE919A9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FACC2D1C-3B70-0819-625F-F3CE2FEB1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6" name="Freeform: Shape 34">
              <a:extLst>
                <a:ext uri="{FF2B5EF4-FFF2-40B4-BE49-F238E27FC236}">
                  <a16:creationId xmlns:a16="http://schemas.microsoft.com/office/drawing/2014/main" id="{DFFE4B4B-A24A-FEDE-DBED-841A509A5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CC19D252-FBEB-C488-2D17-3C30372DBCF5}"/>
              </a:ext>
            </a:extLst>
          </p:cNvPr>
          <p:cNvSpPr txBox="1"/>
          <p:nvPr/>
        </p:nvSpPr>
        <p:spPr>
          <a:xfrm>
            <a:off x="542334" y="3229925"/>
            <a:ext cx="6097022" cy="1015663"/>
          </a:xfrm>
          <a:prstGeom prst="rect">
            <a:avLst/>
          </a:prstGeom>
          <a:noFill/>
        </p:spPr>
        <p:txBody>
          <a:bodyPr wrap="square">
            <a:spAutoFit/>
          </a:bodyPr>
          <a:lstStyle/>
          <a:p>
            <a:r>
              <a:rPr lang="en-US" sz="1200" dirty="0"/>
              <a:t>1 .Initiates pickup requests for recycled materials</a:t>
            </a:r>
            <a:br>
              <a:rPr lang="en-US" sz="1200" dirty="0"/>
            </a:br>
            <a:br>
              <a:rPr lang="en-US" sz="1200" dirty="0"/>
            </a:br>
            <a:r>
              <a:rPr lang="en-US" sz="1200" dirty="0"/>
              <a:t> 2. Coordinates with delivery agents for material transport</a:t>
            </a:r>
            <a:br>
              <a:rPr lang="en-US" sz="1200" dirty="0"/>
            </a:br>
            <a:br>
              <a:rPr lang="en-US" sz="1200" dirty="0"/>
            </a:br>
            <a:r>
              <a:rPr lang="en-US" sz="1200" dirty="0"/>
              <a:t> 3. Manages incoming recycled materials Oversees upcycling operations</a:t>
            </a:r>
            <a:endParaRPr lang="en-AE" sz="1200" dirty="0"/>
          </a:p>
        </p:txBody>
      </p:sp>
      <p:sp>
        <p:nvSpPr>
          <p:cNvPr id="8" name="TextBox 7">
            <a:extLst>
              <a:ext uri="{FF2B5EF4-FFF2-40B4-BE49-F238E27FC236}">
                <a16:creationId xmlns:a16="http://schemas.microsoft.com/office/drawing/2014/main" id="{EB4B888C-FA0F-882C-79E3-0EE728BDFD4D}"/>
              </a:ext>
            </a:extLst>
          </p:cNvPr>
          <p:cNvSpPr txBox="1"/>
          <p:nvPr/>
        </p:nvSpPr>
        <p:spPr>
          <a:xfrm>
            <a:off x="390383" y="4452473"/>
            <a:ext cx="3655139" cy="433497"/>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000" dirty="0"/>
              <a:t>  </a:t>
            </a:r>
            <a:r>
              <a:rPr lang="en-US" sz="2000" b="1" dirty="0"/>
              <a:t>Upcycling Manager</a:t>
            </a:r>
          </a:p>
        </p:txBody>
      </p:sp>
      <p:sp>
        <p:nvSpPr>
          <p:cNvPr id="10" name="TextBox 9">
            <a:extLst>
              <a:ext uri="{FF2B5EF4-FFF2-40B4-BE49-F238E27FC236}">
                <a16:creationId xmlns:a16="http://schemas.microsoft.com/office/drawing/2014/main" id="{64F012E3-C0E4-2471-C107-E75E1E58C5F3}"/>
              </a:ext>
            </a:extLst>
          </p:cNvPr>
          <p:cNvSpPr txBox="1"/>
          <p:nvPr/>
        </p:nvSpPr>
        <p:spPr>
          <a:xfrm>
            <a:off x="464998" y="4904384"/>
            <a:ext cx="5631002" cy="1015663"/>
          </a:xfrm>
          <a:prstGeom prst="rect">
            <a:avLst/>
          </a:prstGeom>
          <a:noFill/>
        </p:spPr>
        <p:txBody>
          <a:bodyPr wrap="square">
            <a:spAutoFit/>
          </a:bodyPr>
          <a:lstStyle/>
          <a:p>
            <a:r>
              <a:rPr lang="en-US" sz="1200" dirty="0"/>
              <a:t>1. Manages upcycling process Updates status of upcycled items </a:t>
            </a:r>
            <a:br>
              <a:rPr lang="en-US" sz="1200" dirty="0"/>
            </a:br>
            <a:br>
              <a:rPr lang="en-US" sz="1200" dirty="0"/>
            </a:br>
            <a:r>
              <a:rPr lang="en-US" sz="1200" dirty="0"/>
              <a:t>2. Oversees quality control of upcycled products </a:t>
            </a:r>
            <a:br>
              <a:rPr lang="en-US" sz="1200" dirty="0"/>
            </a:br>
            <a:br>
              <a:rPr lang="en-US" sz="1200" dirty="0"/>
            </a:br>
            <a:r>
              <a:rPr lang="en-US" sz="1200" dirty="0"/>
              <a:t>3. Finalizes upcycling workflow</a:t>
            </a:r>
            <a:endParaRPr lang="en-AE" sz="1200" dirty="0"/>
          </a:p>
        </p:txBody>
      </p:sp>
      <p:pic>
        <p:nvPicPr>
          <p:cNvPr id="12" name="Picture 11">
            <a:extLst>
              <a:ext uri="{FF2B5EF4-FFF2-40B4-BE49-F238E27FC236}">
                <a16:creationId xmlns:a16="http://schemas.microsoft.com/office/drawing/2014/main" id="{6A99E14D-73B0-600B-8305-329027D28B51}"/>
              </a:ext>
            </a:extLst>
          </p:cNvPr>
          <p:cNvPicPr>
            <a:picLocks noChangeAspect="1"/>
          </p:cNvPicPr>
          <p:nvPr/>
        </p:nvPicPr>
        <p:blipFill>
          <a:blip r:embed="rId2"/>
          <a:stretch>
            <a:fillRect/>
          </a:stretch>
        </p:blipFill>
        <p:spPr>
          <a:xfrm>
            <a:off x="6266404" y="1468065"/>
            <a:ext cx="5553290" cy="3616379"/>
          </a:xfrm>
          <a:prstGeom prst="rect">
            <a:avLst/>
          </a:prstGeom>
        </p:spPr>
      </p:pic>
    </p:spTree>
    <p:extLst>
      <p:ext uri="{BB962C8B-B14F-4D97-AF65-F5344CB8AC3E}">
        <p14:creationId xmlns:p14="http://schemas.microsoft.com/office/powerpoint/2010/main" val="325846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E1A3D9A-7C98-BC30-A67E-218492A2A874}"/>
            </a:ext>
          </a:extLst>
        </p:cNvPr>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2B34B858-B50A-613B-5D33-E5DB7DEA3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23DBF30-64A9-7A6D-E966-D6C632331F2C}"/>
              </a:ext>
            </a:extLst>
          </p:cNvPr>
          <p:cNvSpPr>
            <a:spLocks noGrp="1"/>
          </p:cNvSpPr>
          <p:nvPr>
            <p:ph type="title"/>
          </p:nvPr>
        </p:nvSpPr>
        <p:spPr>
          <a:xfrm>
            <a:off x="436840" y="1292198"/>
            <a:ext cx="5565624" cy="559012"/>
          </a:xfrm>
        </p:spPr>
        <p:txBody>
          <a:bodyPr vert="horz" lIns="91440" tIns="45720" rIns="91440" bIns="45720" rtlCol="0" anchor="b">
            <a:noAutofit/>
          </a:bodyPr>
          <a:lstStyle/>
          <a:p>
            <a:pPr>
              <a:lnSpc>
                <a:spcPct val="90000"/>
              </a:lnSpc>
            </a:pPr>
            <a:r>
              <a:rPr lang="en-US" sz="2500" b="1" i="0" dirty="0"/>
              <a:t>DESIGN AND IMPLEMENTATION TECHNIQUES</a:t>
            </a:r>
          </a:p>
        </p:txBody>
      </p:sp>
      <p:sp>
        <p:nvSpPr>
          <p:cNvPr id="115" name="Freeform: Shape 15">
            <a:extLst>
              <a:ext uri="{FF2B5EF4-FFF2-40B4-BE49-F238E27FC236}">
                <a16:creationId xmlns:a16="http://schemas.microsoft.com/office/drawing/2014/main" id="{3CA600E4-6880-CBD0-3B5E-8FEBC6DB9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6" name="Graphic 78">
            <a:extLst>
              <a:ext uri="{FF2B5EF4-FFF2-40B4-BE49-F238E27FC236}">
                <a16:creationId xmlns:a16="http://schemas.microsoft.com/office/drawing/2014/main" id="{C66D261A-CF96-4B38-C57A-FDE76B19BA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17" name="Graphic 78">
              <a:extLst>
                <a:ext uri="{FF2B5EF4-FFF2-40B4-BE49-F238E27FC236}">
                  <a16:creationId xmlns:a16="http://schemas.microsoft.com/office/drawing/2014/main" id="{3E767130-E380-A17F-9D87-B879ED20D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8F666915-59C8-5C1E-CAF8-DC474CCCD5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8" name="Graphic 78">
                <a:extLst>
                  <a:ext uri="{FF2B5EF4-FFF2-40B4-BE49-F238E27FC236}">
                    <a16:creationId xmlns:a16="http://schemas.microsoft.com/office/drawing/2014/main" id="{EC18484F-DD0C-EA8B-8DE6-0E976CEF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9" name="Graphic 78">
                <a:extLst>
                  <a:ext uri="{FF2B5EF4-FFF2-40B4-BE49-F238E27FC236}">
                    <a16:creationId xmlns:a16="http://schemas.microsoft.com/office/drawing/2014/main" id="{6AB205AE-1A65-383C-3813-56231E9D5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0" name="Graphic 78">
                <a:extLst>
                  <a:ext uri="{FF2B5EF4-FFF2-40B4-BE49-F238E27FC236}">
                    <a16:creationId xmlns:a16="http://schemas.microsoft.com/office/drawing/2014/main" id="{FE5D1862-B88B-382F-7D15-ADFA6FA3B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0CB02D8F-8AB1-8889-8B53-86F9F48C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TextBox 6">
            <a:extLst>
              <a:ext uri="{FF2B5EF4-FFF2-40B4-BE49-F238E27FC236}">
                <a16:creationId xmlns:a16="http://schemas.microsoft.com/office/drawing/2014/main" id="{81B050FD-0F10-29BC-0E53-7E1A32C6F054}"/>
              </a:ext>
            </a:extLst>
          </p:cNvPr>
          <p:cNvSpPr txBox="1"/>
          <p:nvPr/>
        </p:nvSpPr>
        <p:spPr>
          <a:xfrm>
            <a:off x="488106" y="2796428"/>
            <a:ext cx="3655139" cy="433497"/>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000" dirty="0"/>
              <a:t>  </a:t>
            </a:r>
            <a:endParaRPr lang="en-US" sz="2000" b="1" dirty="0"/>
          </a:p>
        </p:txBody>
      </p:sp>
      <p:sp>
        <p:nvSpPr>
          <p:cNvPr id="26" name="Freeform: Shape 25">
            <a:extLst>
              <a:ext uri="{FF2B5EF4-FFF2-40B4-BE49-F238E27FC236}">
                <a16:creationId xmlns:a16="http://schemas.microsoft.com/office/drawing/2014/main" id="{B244CDDE-EF3F-DC33-878D-0EB97BD5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1" name="Group 120">
            <a:extLst>
              <a:ext uri="{FF2B5EF4-FFF2-40B4-BE49-F238E27FC236}">
                <a16:creationId xmlns:a16="http://schemas.microsoft.com/office/drawing/2014/main" id="{67188909-7A1A-BDFF-F702-D8CAA0BB4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 name="Freeform: Shape 28">
              <a:extLst>
                <a:ext uri="{FF2B5EF4-FFF2-40B4-BE49-F238E27FC236}">
                  <a16:creationId xmlns:a16="http://schemas.microsoft.com/office/drawing/2014/main" id="{DAA15193-CF25-FCA4-351D-6A429AA7E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2" name="Freeform: Shape 29">
              <a:extLst>
                <a:ext uri="{FF2B5EF4-FFF2-40B4-BE49-F238E27FC236}">
                  <a16:creationId xmlns:a16="http://schemas.microsoft.com/office/drawing/2014/main" id="{26EFAFC5-1368-3F90-A0C1-D17314B8C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3" name="Freeform: Shape 30">
              <a:extLst>
                <a:ext uri="{FF2B5EF4-FFF2-40B4-BE49-F238E27FC236}">
                  <a16:creationId xmlns:a16="http://schemas.microsoft.com/office/drawing/2014/main" id="{EA7A055F-1D68-F3A4-1F49-D2250CB5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4" name="Graphic 12">
              <a:extLst>
                <a:ext uri="{FF2B5EF4-FFF2-40B4-BE49-F238E27FC236}">
                  <a16:creationId xmlns:a16="http://schemas.microsoft.com/office/drawing/2014/main" id="{FEF50A40-B842-8C8D-B2FA-FBB230D41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5" name="Graphic 15">
              <a:extLst>
                <a:ext uri="{FF2B5EF4-FFF2-40B4-BE49-F238E27FC236}">
                  <a16:creationId xmlns:a16="http://schemas.microsoft.com/office/drawing/2014/main" id="{75E6C3EC-ABA6-F7A4-62CF-D1B62EADF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9BFD6FB1-0631-6CA8-2FEA-954F3F8B4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6" name="Freeform: Shape 34">
              <a:extLst>
                <a:ext uri="{FF2B5EF4-FFF2-40B4-BE49-F238E27FC236}">
                  <a16:creationId xmlns:a16="http://schemas.microsoft.com/office/drawing/2014/main" id="{329B6FB8-BCFF-7978-240B-F2A78BF7C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network of people connected to each other&#10;&#10;Description automatically generated">
            <a:extLst>
              <a:ext uri="{FF2B5EF4-FFF2-40B4-BE49-F238E27FC236}">
                <a16:creationId xmlns:a16="http://schemas.microsoft.com/office/drawing/2014/main" id="{DABEF790-E305-3329-FBD7-0F4C5FCBE45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99826" y="1177661"/>
            <a:ext cx="5848544" cy="3861174"/>
          </a:xfrm>
          <a:prstGeom prst="rect">
            <a:avLst/>
          </a:prstGeom>
        </p:spPr>
      </p:pic>
      <p:sp>
        <p:nvSpPr>
          <p:cNvPr id="11" name="TextBox 10">
            <a:extLst>
              <a:ext uri="{FF2B5EF4-FFF2-40B4-BE49-F238E27FC236}">
                <a16:creationId xmlns:a16="http://schemas.microsoft.com/office/drawing/2014/main" id="{4572EB5A-13E7-8560-4B3A-F6C6D2985A84}"/>
              </a:ext>
            </a:extLst>
          </p:cNvPr>
          <p:cNvSpPr txBox="1"/>
          <p:nvPr/>
        </p:nvSpPr>
        <p:spPr>
          <a:xfrm>
            <a:off x="290744" y="2703480"/>
            <a:ext cx="5659376" cy="3046988"/>
          </a:xfrm>
          <a:prstGeom prst="rect">
            <a:avLst/>
          </a:prstGeom>
          <a:noFill/>
        </p:spPr>
        <p:txBody>
          <a:bodyPr wrap="square">
            <a:spAutoFit/>
          </a:bodyPr>
          <a:lstStyle/>
          <a:p>
            <a:r>
              <a:rPr lang="en-US" sz="1200" b="1" dirty="0"/>
              <a:t>Modular Architecture</a:t>
            </a:r>
            <a:r>
              <a:rPr lang="en-US" sz="1200" dirty="0"/>
              <a:t>: The System is divided into modules like Donor Management, Recycling Centers, Upcycling Organizations, and Logistics Services for scalability and maintainability.</a:t>
            </a:r>
            <a:br>
              <a:rPr lang="en-US" sz="1200" dirty="0"/>
            </a:br>
            <a:endParaRPr lang="en-US" sz="1200" dirty="0"/>
          </a:p>
          <a:p>
            <a:r>
              <a:rPr lang="en-US" sz="1200" b="1" dirty="0"/>
              <a:t>Role-Based Access Control</a:t>
            </a:r>
            <a:r>
              <a:rPr lang="en-US" sz="1200" dirty="0"/>
              <a:t>: Specific roles (Donor, Recycling Staff, Admin) have tailored permissions and functionalities.</a:t>
            </a:r>
            <a:br>
              <a:rPr lang="en-US" sz="1200" dirty="0"/>
            </a:br>
            <a:endParaRPr lang="en-US" sz="1200" dirty="0"/>
          </a:p>
          <a:p>
            <a:r>
              <a:rPr lang="en-US" sz="1200" b="1" dirty="0"/>
              <a:t>Object-Oriented Design</a:t>
            </a:r>
            <a:r>
              <a:rPr lang="en-US" sz="1200" dirty="0"/>
              <a:t>: Classes for roles (e.g., Donor, </a:t>
            </a:r>
            <a:r>
              <a:rPr lang="en-US" sz="1200" dirty="0" err="1"/>
              <a:t>DeliveryAgent</a:t>
            </a:r>
            <a:r>
              <a:rPr lang="en-US" sz="1200" dirty="0"/>
              <a:t>) and enterprises (</a:t>
            </a:r>
            <a:r>
              <a:rPr lang="en-US" sz="1200" dirty="0" err="1"/>
              <a:t>RecyclingCenters</a:t>
            </a:r>
            <a:r>
              <a:rPr lang="en-US" sz="1200" dirty="0"/>
              <a:t>, </a:t>
            </a:r>
            <a:r>
              <a:rPr lang="en-US" sz="1200" dirty="0" err="1"/>
              <a:t>UpcyclingOrganizations</a:t>
            </a:r>
            <a:r>
              <a:rPr lang="en-US" sz="1200" dirty="0"/>
              <a:t>) using inheritance for efficiency.</a:t>
            </a:r>
            <a:br>
              <a:rPr lang="en-US" sz="1200" dirty="0"/>
            </a:br>
            <a:endParaRPr lang="en-US" sz="1200" dirty="0"/>
          </a:p>
          <a:p>
            <a:r>
              <a:rPr lang="en-US" sz="1200" b="1" dirty="0"/>
              <a:t>Lifecycle Management</a:t>
            </a:r>
            <a:r>
              <a:rPr lang="en-US" sz="1200" dirty="0"/>
              <a:t>: Tracks the status of recyclable items (e.g., Submitted, Classified, Upcycled) across the platform.</a:t>
            </a:r>
            <a:br>
              <a:rPr lang="en-US" sz="1200" dirty="0"/>
            </a:br>
            <a:endParaRPr lang="en-US" sz="1200" dirty="0"/>
          </a:p>
          <a:p>
            <a:r>
              <a:rPr lang="en-US" sz="1200" b="1" dirty="0"/>
              <a:t>User-Friendly UI</a:t>
            </a:r>
            <a:r>
              <a:rPr lang="en-US" sz="1200" dirty="0"/>
              <a:t>: Designed with Java Swing, using tables, dropdowns, and interactive panels for a consistent experience.</a:t>
            </a:r>
          </a:p>
        </p:txBody>
      </p:sp>
    </p:spTree>
    <p:extLst>
      <p:ext uri="{BB962C8B-B14F-4D97-AF65-F5344CB8AC3E}">
        <p14:creationId xmlns:p14="http://schemas.microsoft.com/office/powerpoint/2010/main" val="4194752619"/>
      </p:ext>
    </p:extLst>
  </p:cSld>
  <p:clrMapOvr>
    <a:masterClrMapping/>
  </p:clrMapOvr>
</p:sld>
</file>

<file path=ppt/theme/theme1.xml><?xml version="1.0" encoding="utf-8"?>
<a:theme xmlns:a="http://schemas.openxmlformats.org/drawingml/2006/main" name="Roca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TotalTime>
  <Words>760</Words>
  <Application>Microsoft Office PowerPoint</Application>
  <PresentationFormat>Widescreen</PresentationFormat>
  <Paragraphs>44</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Avenir Next LT Pro</vt:lpstr>
      <vt:lpstr>Avenir Next LT Pro Light</vt:lpstr>
      <vt:lpstr>Georgia Pro Semibold</vt:lpstr>
      <vt:lpstr>RocaVTI</vt:lpstr>
      <vt:lpstr>THE RECYCLING AND UPCYCLING PLATFORM</vt:lpstr>
      <vt:lpstr>PROBLEM  STATEMENT</vt:lpstr>
      <vt:lpstr>OBJECTIVES</vt:lpstr>
      <vt:lpstr>    STAKEHOLDERS , CONTRIBUTIONS, AND USED CASES</vt:lpstr>
      <vt:lpstr>    STAKEHOLDERS AND CONTRIBUTIONS AND USED CASES</vt:lpstr>
      <vt:lpstr> STAKEHOLDERS AND CONTRIBUTIONS AND USED CASES</vt:lpstr>
      <vt:lpstr> STAKEHOLDERS AND CONTRIBUTIONS AND USED CASES</vt:lpstr>
      <vt:lpstr> STAKEHOLDERS AND CONTRIBUTIONS AND USED CASES</vt:lpstr>
      <vt:lpstr>DESIGN AND IMPLEMENTATION TECHNIQUES</vt:lpstr>
      <vt:lpstr>DESIGN AND IMPLEMENTATION TECHNIQUES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Deepthi ..</dc:creator>
  <cp:lastModifiedBy>Shreyas Vijay Purkar</cp:lastModifiedBy>
  <cp:revision>16</cp:revision>
  <dcterms:created xsi:type="dcterms:W3CDTF">2024-12-05T01:13:21Z</dcterms:created>
  <dcterms:modified xsi:type="dcterms:W3CDTF">2024-12-08T23:57:11Z</dcterms:modified>
</cp:coreProperties>
</file>